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Lst>
  <p:notesMasterIdLst>
    <p:notesMasterId r:id="rId24"/>
  </p:notesMasterIdLst>
  <p:sldIdLst>
    <p:sldId id="256" r:id="rId4"/>
    <p:sldId id="304" r:id="rId5"/>
    <p:sldId id="298" r:id="rId6"/>
    <p:sldId id="302" r:id="rId7"/>
    <p:sldId id="303" r:id="rId8"/>
    <p:sldId id="282" r:id="rId9"/>
    <p:sldId id="294" r:id="rId10"/>
    <p:sldId id="295" r:id="rId11"/>
    <p:sldId id="283" r:id="rId12"/>
    <p:sldId id="284" r:id="rId13"/>
    <p:sldId id="287" r:id="rId14"/>
    <p:sldId id="285" r:id="rId15"/>
    <p:sldId id="288" r:id="rId16"/>
    <p:sldId id="286" r:id="rId17"/>
    <p:sldId id="289" r:id="rId18"/>
    <p:sldId id="290" r:id="rId19"/>
    <p:sldId id="296" r:id="rId20"/>
    <p:sldId id="299" r:id="rId21"/>
    <p:sldId id="300" r:id="rId22"/>
    <p:sldId id="301" r:id="rId23"/>
  </p:sldIdLst>
  <p:sldSz cx="9144000" cy="6858000" type="screen4x3"/>
  <p:notesSz cx="6858000" cy="9144000"/>
  <p:embeddedFontLst>
    <p:embeddedFont>
      <p:font typeface="Cambria" pitchFamily="18" charset="0"/>
      <p:regular r:id="rId25"/>
      <p:bold r:id="rId26"/>
      <p:italic r:id="rId27"/>
      <p:boldItalic r:id="rId28"/>
    </p:embeddedFont>
    <p:embeddedFont>
      <p:font typeface="Impact" pitchFamily="34" charset="0"/>
      <p:regular r:id="rId29"/>
    </p:embeddedFont>
    <p:embeddedFont>
      <p:font typeface="Calibri" pitchFamily="34" charset="0"/>
      <p:regular r:id="rId30"/>
      <p:bold r:id="rId31"/>
      <p:italic r:id="rId32"/>
      <p:boldItalic r:id="rId33"/>
    </p:embeddedFont>
    <p:embeddedFont>
      <p:font typeface="Aharoni" pitchFamily="2" charset="-79"/>
      <p:bold r:id="rId34"/>
    </p:embeddedFont>
    <p:embeddedFont>
      <p:font typeface="Forte" pitchFamily="66"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35" autoAdjust="0"/>
  </p:normalViewPr>
  <p:slideViewPr>
    <p:cSldViewPr>
      <p:cViewPr varScale="1">
        <p:scale>
          <a:sx n="62" d="100"/>
          <a:sy n="62" d="100"/>
        </p:scale>
        <p:origin x="-36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0.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B48E55-5B2B-4037-8DC5-6418E4849EF5}" type="datetimeFigureOut">
              <a:rPr lang="en-US" smtClean="0"/>
              <a:t>6/29/2012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8D63A9-97D6-40C6-B435-09F565C3FA86}" type="slidenum">
              <a:rPr lang="en-US" smtClean="0"/>
              <a:t>‹#›</a:t>
            </a:fld>
            <a:endParaRPr lang="en-US"/>
          </a:p>
        </p:txBody>
      </p:sp>
    </p:spTree>
    <p:extLst>
      <p:ext uri="{BB962C8B-B14F-4D97-AF65-F5344CB8AC3E}">
        <p14:creationId xmlns:p14="http://schemas.microsoft.com/office/powerpoint/2010/main" val="116741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begins a</a:t>
            </a:r>
            <a:r>
              <a:rPr lang="en-US" baseline="0" dirty="0" smtClean="0"/>
              <a:t> series on “The Law.”  Teaching on the law, I am not going to be engaging so much into the animal sacrifices, the various feasts that Israel participated in, dietary rules, etc.   </a:t>
            </a:r>
          </a:p>
          <a:p>
            <a:endParaRPr lang="en-US" baseline="0" dirty="0" smtClean="0"/>
          </a:p>
          <a:p>
            <a:r>
              <a:rPr lang="en-US" baseline="0" dirty="0" smtClean="0"/>
              <a:t>My focus is to look at the law, its purpose, to examine ideas about the law, to show false thinking pertaining to the law, to  look at the limitations of the law, that is, what it could not do.  To look at why the law had limitations and defects and finally to display how God remedied these defects in the New Testament.</a:t>
            </a:r>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t>1</a:t>
            </a:fld>
            <a:endParaRPr lang="en-US"/>
          </a:p>
        </p:txBody>
      </p:sp>
    </p:spTree>
    <p:extLst>
      <p:ext uri="{BB962C8B-B14F-4D97-AF65-F5344CB8AC3E}">
        <p14:creationId xmlns:p14="http://schemas.microsoft.com/office/powerpoint/2010/main" val="33197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t>3</a:t>
            </a:fld>
            <a:endParaRPr lang="en-US"/>
          </a:p>
        </p:txBody>
      </p:sp>
    </p:spTree>
    <p:extLst>
      <p:ext uri="{BB962C8B-B14F-4D97-AF65-F5344CB8AC3E}">
        <p14:creationId xmlns:p14="http://schemas.microsoft.com/office/powerpoint/2010/main" val="2293110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to bear arms is not the right to murder your</a:t>
            </a:r>
            <a:r>
              <a:rPr lang="en-US" baseline="0" dirty="0" smtClean="0"/>
              <a:t> neighbor; right to free speech is not a right to lie, the right to pursue happiness is not a right to rob your neighbor, still his wife and boat, or use his house as a public bonfire to roast marshmallows and hotdogs with.</a:t>
            </a:r>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t>4</a:t>
            </a:fld>
            <a:endParaRPr lang="en-US"/>
          </a:p>
        </p:txBody>
      </p:sp>
    </p:spTree>
    <p:extLst>
      <p:ext uri="{BB962C8B-B14F-4D97-AF65-F5344CB8AC3E}">
        <p14:creationId xmlns:p14="http://schemas.microsoft.com/office/powerpoint/2010/main" val="2293110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Romans 3:20</a:t>
            </a:r>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93110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told to rightly divide the word of truth. Understanding</a:t>
            </a:r>
            <a:r>
              <a:rPr lang="en-US" baseline="0" dirty="0" smtClean="0"/>
              <a:t> two covenants is fundamental to rightly dividing the word of truth.</a:t>
            </a:r>
          </a:p>
          <a:p>
            <a:r>
              <a:rPr lang="en-US" baseline="0" dirty="0" smtClean="0"/>
              <a:t>CLICK X2—Does any one still use windows 3.1?</a:t>
            </a:r>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t>6</a:t>
            </a:fld>
            <a:endParaRPr lang="en-US"/>
          </a:p>
        </p:txBody>
      </p:sp>
    </p:spTree>
    <p:extLst>
      <p:ext uri="{BB962C8B-B14F-4D97-AF65-F5344CB8AC3E}">
        <p14:creationId xmlns:p14="http://schemas.microsoft.com/office/powerpoint/2010/main" val="393200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could be said on this (see </a:t>
            </a:r>
            <a:r>
              <a:rPr lang="en-US" dirty="0" err="1" smtClean="0"/>
              <a:t>Lk</a:t>
            </a:r>
            <a:r>
              <a:rPr lang="en-US" dirty="0" smtClean="0"/>
              <a:t>. 2:21-24, 27, 39,</a:t>
            </a:r>
            <a:r>
              <a:rPr lang="en-US" baseline="0" dirty="0" smtClean="0"/>
              <a:t> note that the “law of Moses” (v. 22) is the “law of the Lord” (v. 23, 24) which is the custom of the law (v. 27) and when they had done all that was required of Leviticus 12 which is not one of the ten commandments, it says “they had performed all things according to the law of the Lord,”).  T</a:t>
            </a:r>
            <a:r>
              <a:rPr lang="en-US" dirty="0" smtClean="0"/>
              <a:t>his should be an abundance of evidence sufficient</a:t>
            </a:r>
            <a:r>
              <a:rPr lang="en-US" baseline="0" dirty="0" smtClean="0"/>
              <a:t> for the honest and fair thinker.</a:t>
            </a:r>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t>16</a:t>
            </a:fld>
            <a:endParaRPr lang="en-US"/>
          </a:p>
        </p:txBody>
      </p:sp>
    </p:spTree>
    <p:extLst>
      <p:ext uri="{BB962C8B-B14F-4D97-AF65-F5344CB8AC3E}">
        <p14:creationId xmlns:p14="http://schemas.microsoft.com/office/powerpoint/2010/main" val="273196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AB3553E-7876-416E-9C2D-6C16FA736A0D}" type="datetimeFigureOut">
              <a:rPr lang="en-US" smtClean="0"/>
              <a:t>6/29/2012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88D6-B2F9-46B0-A24B-05D74B1FF84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t>6/29/2012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t>6/29/2012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t>6/29/2012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t>6/29/2012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3553E-7876-416E-9C2D-6C16FA736A0D}" type="datetimeFigureOut">
              <a:rPr lang="en-US" smtClean="0"/>
              <a:t>6/29/2012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3553E-7876-416E-9C2D-6C16FA736A0D}" type="datetimeFigureOut">
              <a:rPr lang="en-US" smtClean="0"/>
              <a:t>6/29/2012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3553E-7876-416E-9C2D-6C16FA736A0D}" type="datetimeFigureOut">
              <a:rPr lang="en-US" smtClean="0"/>
              <a:t>6/29/2012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3553E-7876-416E-9C2D-6C16FA736A0D}" type="datetimeFigureOut">
              <a:rPr lang="en-US" smtClean="0"/>
              <a:t>6/29/2012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3553E-7876-416E-9C2D-6C16FA736A0D}" type="datetimeFigureOut">
              <a:rPr lang="en-US" smtClean="0"/>
              <a:t>6/29/2012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t>6/29/2012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62000" y="381000"/>
            <a:ext cx="7543800" cy="38862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AB3553E-7876-416E-9C2D-6C16FA736A0D}" type="datetimeFigureOut">
              <a:rPr lang="en-US" smtClean="0"/>
              <a:t>6/29/2012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t>6/29/2012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t>6/29/2012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t>6/29/2012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prstClr val="black">
                    <a:tint val="75000"/>
                  </a:prstClr>
                </a:solidFill>
              </a:rPr>
              <a:pPr/>
              <a:t>6/29/2012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859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prstClr val="black">
                    <a:tint val="75000"/>
                  </a:prstClr>
                </a:solidFill>
              </a:rPr>
              <a:pPr/>
              <a:t>6/29/2012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874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3553E-7876-416E-9C2D-6C16FA736A0D}" type="datetimeFigureOut">
              <a:rPr lang="en-US" smtClean="0">
                <a:solidFill>
                  <a:prstClr val="black">
                    <a:tint val="75000"/>
                  </a:prstClr>
                </a:solidFill>
              </a:rPr>
              <a:pPr/>
              <a:t>6/29/2012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526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3553E-7876-416E-9C2D-6C16FA736A0D}" type="datetimeFigureOut">
              <a:rPr lang="en-US" smtClean="0">
                <a:solidFill>
                  <a:prstClr val="black">
                    <a:tint val="75000"/>
                  </a:prstClr>
                </a:solidFill>
              </a:rPr>
              <a:pPr/>
              <a:t>6/29/2012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505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3553E-7876-416E-9C2D-6C16FA736A0D}" type="datetimeFigureOut">
              <a:rPr lang="en-US" smtClean="0">
                <a:solidFill>
                  <a:prstClr val="black">
                    <a:tint val="75000"/>
                  </a:prstClr>
                </a:solidFill>
              </a:rPr>
              <a:pPr/>
              <a:t>6/29/2012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79988D6-B2F9-46B0-A24B-05D74B1FF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498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3553E-7876-416E-9C2D-6C16FA736A0D}" type="datetimeFigureOut">
              <a:rPr lang="en-US" smtClean="0">
                <a:solidFill>
                  <a:prstClr val="black">
                    <a:tint val="75000"/>
                  </a:prstClr>
                </a:solidFill>
              </a:rPr>
              <a:pPr/>
              <a:t>6/29/2012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79988D6-B2F9-46B0-A24B-05D74B1FF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045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3553E-7876-416E-9C2D-6C16FA736A0D}" type="datetimeFigureOut">
              <a:rPr lang="en-US" smtClean="0">
                <a:solidFill>
                  <a:prstClr val="black">
                    <a:tint val="75000"/>
                  </a:prstClr>
                </a:solidFill>
              </a:rPr>
              <a:pPr/>
              <a:t>6/29/2012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79988D6-B2F9-46B0-A24B-05D74B1FF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71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latin typeface="Cambr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AB3553E-7876-416E-9C2D-6C16FA736A0D}" type="datetimeFigureOut">
              <a:rPr lang="en-US" smtClean="0"/>
              <a:t>6/29/2012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88D6-B2F9-46B0-A24B-05D74B1FF84D}"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solidFill>
                  <a:prstClr val="black">
                    <a:tint val="75000"/>
                  </a:prstClr>
                </a:solidFill>
              </a:rPr>
              <a:pPr/>
              <a:t>6/29/2012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18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solidFill>
                  <a:prstClr val="black">
                    <a:tint val="75000"/>
                  </a:prstClr>
                </a:solidFill>
              </a:rPr>
              <a:pPr/>
              <a:t>6/29/2012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360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prstClr val="black">
                    <a:tint val="75000"/>
                  </a:prstClr>
                </a:solidFill>
              </a:rPr>
              <a:pPr/>
              <a:t>6/29/2012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710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prstClr val="black">
                    <a:tint val="75000"/>
                  </a:prstClr>
                </a:solidFill>
              </a:rPr>
              <a:pPr/>
              <a:t>6/29/2012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76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3553E-7876-416E-9C2D-6C16FA736A0D}" type="datetimeFigureOut">
              <a:rPr lang="en-US" smtClean="0"/>
              <a:t>6/29/2012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3553E-7876-416E-9C2D-6C16FA736A0D}" type="datetimeFigureOut">
              <a:rPr lang="en-US" smtClean="0"/>
              <a:t>6/29/2012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988D6-B2F9-46B0-A24B-05D74B1FF84D}"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B3553E-7876-416E-9C2D-6C16FA736A0D}" type="datetimeFigureOut">
              <a:rPr lang="en-US" smtClean="0"/>
              <a:t>6/29/2012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3553E-7876-416E-9C2D-6C16FA736A0D}" type="datetimeFigureOut">
              <a:rPr lang="en-US" smtClean="0"/>
              <a:t>6/29/2012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t>6/29/2012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988D6-B2F9-46B0-A24B-05D74B1FF84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t>6/29/2012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AB3553E-7876-416E-9C2D-6C16FA736A0D}" type="datetimeFigureOut">
              <a:rPr lang="en-US" smtClean="0"/>
              <a:t>6/29/2012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79988D6-B2F9-46B0-A24B-05D74B1FF84D}"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3553E-7876-416E-9C2D-6C16FA736A0D}" type="datetimeFigureOut">
              <a:rPr lang="en-US" smtClean="0"/>
              <a:t>6/29/2012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988D6-B2F9-46B0-A24B-05D74B1FF8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3553E-7876-416E-9C2D-6C16FA736A0D}" type="datetimeFigureOut">
              <a:rPr lang="en-US" smtClean="0">
                <a:solidFill>
                  <a:prstClr val="black">
                    <a:tint val="75000"/>
                  </a:prstClr>
                </a:solidFill>
              </a:rPr>
              <a:pPr/>
              <a:t>6/29/2012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988D6-B2F9-46B0-A24B-05D74B1FF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263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“The Law”</a:t>
            </a:r>
            <a:br>
              <a:rPr lang="en-US" sz="4800" dirty="0" smtClean="0"/>
            </a:br>
            <a:r>
              <a:rPr lang="en-US" sz="4800" dirty="0" smtClean="0"/>
              <a:t>RIGHTLY DIVIDING THE WORD</a:t>
            </a:r>
            <a:endParaRPr lang="en-US" sz="4800" dirty="0"/>
          </a:p>
        </p:txBody>
      </p:sp>
      <p:sp>
        <p:nvSpPr>
          <p:cNvPr id="3" name="Subtitle 2"/>
          <p:cNvSpPr>
            <a:spLocks noGrp="1"/>
          </p:cNvSpPr>
          <p:nvPr>
            <p:ph type="subTitle" idx="1"/>
          </p:nvPr>
        </p:nvSpPr>
        <p:spPr/>
        <p:txBody>
          <a:bodyPr/>
          <a:lstStyle/>
          <a:p>
            <a:r>
              <a:rPr lang="en-US" dirty="0" smtClean="0"/>
              <a:t>(part 1a)</a:t>
            </a:r>
            <a:endParaRPr lang="en-US" dirty="0"/>
          </a:p>
        </p:txBody>
      </p:sp>
      <p:pic>
        <p:nvPicPr>
          <p:cNvPr id="4" name="Picture 2" descr="C:\Users\Steven\AppData\Local\Microsoft\Windows\Temporary Internet Files\Content.IE5\QFO36E21\MC9001565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219200"/>
            <a:ext cx="1787652" cy="180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7724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6781800" cy="1600200"/>
          </a:xfrm>
        </p:spPr>
        <p:txBody>
          <a:bodyPr/>
          <a:lstStyle/>
          <a:p>
            <a:r>
              <a:rPr lang="en-US" dirty="0" smtClean="0"/>
              <a:t>No Distinction!</a:t>
            </a:r>
            <a:endParaRPr lang="en-US" dirty="0"/>
          </a:p>
        </p:txBody>
      </p:sp>
      <p:sp>
        <p:nvSpPr>
          <p:cNvPr id="3" name="Content Placeholder 2"/>
          <p:cNvSpPr>
            <a:spLocks noGrp="1"/>
          </p:cNvSpPr>
          <p:nvPr>
            <p:ph idx="1"/>
          </p:nvPr>
        </p:nvSpPr>
        <p:spPr>
          <a:xfrm>
            <a:off x="762000" y="381000"/>
            <a:ext cx="7543800" cy="5791200"/>
          </a:xfrm>
        </p:spPr>
        <p:txBody>
          <a:bodyPr>
            <a:normAutofit/>
          </a:bodyPr>
          <a:lstStyle/>
          <a:p>
            <a:r>
              <a:rPr lang="en-US" sz="2800" dirty="0" smtClean="0"/>
              <a:t>NO DISTINCTIONS EXISTED IN BIBLE DAYS</a:t>
            </a:r>
          </a:p>
          <a:p>
            <a:pPr lvl="1"/>
            <a:r>
              <a:rPr lang="en-US" sz="2400" b="1" dirty="0" smtClean="0"/>
              <a:t>God gave the Law of Moses</a:t>
            </a:r>
            <a:r>
              <a:rPr lang="en-US" sz="2400" dirty="0" smtClean="0"/>
              <a:t>, “this </a:t>
            </a:r>
            <a:r>
              <a:rPr lang="en-US" sz="2400" dirty="0"/>
              <a:t>Ezra came up from Babylon; and he was a skilled scribe in </a:t>
            </a:r>
            <a:r>
              <a:rPr lang="en-US" sz="2400" dirty="0">
                <a:solidFill>
                  <a:srgbClr val="C00000"/>
                </a:solidFill>
              </a:rPr>
              <a:t>the Law of Moses, which the LORD God of Israel had </a:t>
            </a:r>
            <a:r>
              <a:rPr lang="en-US" sz="2400" dirty="0" smtClean="0">
                <a:solidFill>
                  <a:srgbClr val="C00000"/>
                </a:solidFill>
              </a:rPr>
              <a:t>given</a:t>
            </a:r>
            <a:r>
              <a:rPr lang="en-US" sz="2400" dirty="0" smtClean="0"/>
              <a:t>….” (Ezra 7:6)</a:t>
            </a:r>
          </a:p>
          <a:p>
            <a:pPr lvl="1"/>
            <a:r>
              <a:rPr lang="en-US" sz="2400" b="1" dirty="0"/>
              <a:t>Moses gave the Law of God</a:t>
            </a:r>
            <a:r>
              <a:rPr lang="en-US" sz="2400" dirty="0"/>
              <a:t>, “these joined with their brethren, their nobles, and entered into a curse and an oath to </a:t>
            </a:r>
            <a:r>
              <a:rPr lang="en-US" sz="2400" dirty="0">
                <a:solidFill>
                  <a:srgbClr val="C00000"/>
                </a:solidFill>
              </a:rPr>
              <a:t>walk in God’s Law, which was given by Moses </a:t>
            </a:r>
            <a:r>
              <a:rPr lang="en-US" sz="2400" dirty="0"/>
              <a:t>the servant of God, and to observe and do all the commandments of the LORD our Lord, and His ordinances and His statutes</a:t>
            </a:r>
            <a:r>
              <a:rPr lang="en-US" sz="2400" dirty="0" smtClean="0"/>
              <a:t>:” (Neh. 10:29)</a:t>
            </a:r>
          </a:p>
          <a:p>
            <a:r>
              <a:rPr lang="en-US" sz="2800" dirty="0" smtClean="0"/>
              <a:t>The Ten Commandments and everything Moses wrote was the “Law of God”</a:t>
            </a:r>
            <a:endParaRPr lang="en-US" sz="2800" dirty="0"/>
          </a:p>
        </p:txBody>
      </p:sp>
    </p:spTree>
    <p:extLst>
      <p:ext uri="{BB962C8B-B14F-4D97-AF65-F5344CB8AC3E}">
        <p14:creationId xmlns:p14="http://schemas.microsoft.com/office/powerpoint/2010/main" val="3906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Nehemiah Understood:</a:t>
            </a:r>
            <a:endParaRPr lang="en-US" dirty="0"/>
          </a:p>
        </p:txBody>
      </p:sp>
      <p:sp>
        <p:nvSpPr>
          <p:cNvPr id="5" name="Text Placeholder 4"/>
          <p:cNvSpPr>
            <a:spLocks noGrp="1"/>
          </p:cNvSpPr>
          <p:nvPr>
            <p:ph type="body" idx="1"/>
          </p:nvPr>
        </p:nvSpPr>
        <p:spPr/>
        <p:txBody>
          <a:bodyPr>
            <a:normAutofit lnSpcReduction="10000"/>
          </a:bodyPr>
          <a:lstStyle/>
          <a:p>
            <a:r>
              <a:rPr lang="en-US" dirty="0" smtClean="0"/>
              <a:t>The Ten Commandments and all that Moses wrote constituted the “Law of God”</a:t>
            </a:r>
            <a:endParaRPr lang="en-US" dirty="0"/>
          </a:p>
        </p:txBody>
      </p:sp>
    </p:spTree>
    <p:extLst>
      <p:ext uri="{BB962C8B-B14F-4D97-AF65-F5344CB8AC3E}">
        <p14:creationId xmlns:p14="http://schemas.microsoft.com/office/powerpoint/2010/main" val="27309996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381000"/>
            <a:ext cx="5791200" cy="5943600"/>
          </a:xfrm>
        </p:spPr>
        <p:txBody>
          <a:bodyPr>
            <a:normAutofit fontScale="92500" lnSpcReduction="20000"/>
          </a:bodyPr>
          <a:lstStyle/>
          <a:p>
            <a:pPr marL="0" indent="0">
              <a:buNone/>
            </a:pPr>
            <a:r>
              <a:rPr lang="en-US" dirty="0" smtClean="0"/>
              <a:t>28 Now </a:t>
            </a:r>
            <a:r>
              <a:rPr lang="en-US" dirty="0"/>
              <a:t>the rest of the </a:t>
            </a:r>
            <a:r>
              <a:rPr lang="en-US" dirty="0" smtClean="0"/>
              <a:t>people…who </a:t>
            </a:r>
            <a:r>
              <a:rPr lang="en-US" dirty="0"/>
              <a:t>had separated themselves from the peoples of the lands to the </a:t>
            </a:r>
            <a:r>
              <a:rPr lang="en-US" b="1" dirty="0">
                <a:solidFill>
                  <a:schemeClr val="accent1">
                    <a:lumMod val="50000"/>
                  </a:schemeClr>
                </a:solidFill>
              </a:rPr>
              <a:t>Law of God</a:t>
            </a:r>
            <a:r>
              <a:rPr lang="en-US" dirty="0"/>
              <a:t>, their wives, their sons, and their daughters, everyone who had knowledge and understanding—</a:t>
            </a:r>
          </a:p>
          <a:p>
            <a:pPr marL="0" indent="0">
              <a:buNone/>
            </a:pPr>
            <a:r>
              <a:rPr lang="en-US" dirty="0"/>
              <a:t>29  these joined with their brethren, their nobles, and entered into a curse and an oath to </a:t>
            </a:r>
            <a:r>
              <a:rPr lang="en-US" dirty="0">
                <a:solidFill>
                  <a:schemeClr val="accent1">
                    <a:lumMod val="50000"/>
                  </a:schemeClr>
                </a:solidFill>
              </a:rPr>
              <a:t>walk in </a:t>
            </a:r>
            <a:r>
              <a:rPr lang="en-US" b="1" dirty="0">
                <a:solidFill>
                  <a:schemeClr val="accent1">
                    <a:lumMod val="50000"/>
                  </a:schemeClr>
                </a:solidFill>
              </a:rPr>
              <a:t>God’s Law</a:t>
            </a:r>
            <a:r>
              <a:rPr lang="en-US" dirty="0">
                <a:solidFill>
                  <a:schemeClr val="accent1">
                    <a:lumMod val="50000"/>
                  </a:schemeClr>
                </a:solidFill>
              </a:rPr>
              <a:t>, which was given by Moses </a:t>
            </a:r>
            <a:r>
              <a:rPr lang="en-US" dirty="0"/>
              <a:t>the servant of God, and to observe and do </a:t>
            </a:r>
            <a:r>
              <a:rPr lang="en-US" dirty="0">
                <a:solidFill>
                  <a:srgbClr val="0070C0"/>
                </a:solidFill>
              </a:rPr>
              <a:t>all the commandments of the LORD </a:t>
            </a:r>
            <a:r>
              <a:rPr lang="en-US" dirty="0"/>
              <a:t>our Lord, and His ordinances and His statutes:</a:t>
            </a:r>
          </a:p>
          <a:p>
            <a:pPr marL="0" indent="0">
              <a:buNone/>
            </a:pPr>
            <a:r>
              <a:rPr lang="en-US" dirty="0"/>
              <a:t>30  </a:t>
            </a:r>
            <a:r>
              <a:rPr lang="en-US" dirty="0">
                <a:solidFill>
                  <a:schemeClr val="accent1">
                    <a:lumMod val="75000"/>
                  </a:schemeClr>
                </a:solidFill>
              </a:rPr>
              <a:t>We would not give our daughters as wives to the peoples of the land, nor take their daughters for our sons;</a:t>
            </a:r>
          </a:p>
          <a:p>
            <a:pPr marL="0" indent="0">
              <a:buNone/>
            </a:pPr>
            <a:r>
              <a:rPr lang="en-US" dirty="0"/>
              <a:t>31  if the peoples of the land brought wares or any grain to sell on the </a:t>
            </a:r>
            <a:r>
              <a:rPr lang="en-US" dirty="0">
                <a:solidFill>
                  <a:schemeClr val="accent1">
                    <a:lumMod val="75000"/>
                  </a:schemeClr>
                </a:solidFill>
              </a:rPr>
              <a:t>Sabbath day</a:t>
            </a:r>
            <a:r>
              <a:rPr lang="en-US" dirty="0"/>
              <a:t>, we would not buy it from them on the Sabbath, or on a holy day; </a:t>
            </a:r>
            <a:r>
              <a:rPr lang="en-US" dirty="0">
                <a:solidFill>
                  <a:schemeClr val="accent1">
                    <a:lumMod val="75000"/>
                  </a:schemeClr>
                </a:solidFill>
              </a:rPr>
              <a:t>and we would forego the seventh year’s produce </a:t>
            </a:r>
            <a:r>
              <a:rPr lang="en-US" dirty="0">
                <a:solidFill>
                  <a:schemeClr val="tx1"/>
                </a:solidFill>
              </a:rPr>
              <a:t>and</a:t>
            </a:r>
            <a:r>
              <a:rPr lang="en-US" dirty="0">
                <a:solidFill>
                  <a:schemeClr val="accent1">
                    <a:lumMod val="75000"/>
                  </a:schemeClr>
                </a:solidFill>
              </a:rPr>
              <a:t> the exacting of every debt</a:t>
            </a:r>
            <a:r>
              <a:rPr lang="en-US" dirty="0" smtClean="0"/>
              <a:t>.</a:t>
            </a:r>
            <a:endParaRPr lang="en-US" dirty="0"/>
          </a:p>
        </p:txBody>
      </p:sp>
      <p:sp>
        <p:nvSpPr>
          <p:cNvPr id="4" name="TextBox 3"/>
          <p:cNvSpPr txBox="1"/>
          <p:nvPr/>
        </p:nvSpPr>
        <p:spPr>
          <a:xfrm>
            <a:off x="2590800" y="-76200"/>
            <a:ext cx="3698448" cy="523220"/>
          </a:xfrm>
          <a:prstGeom prst="rect">
            <a:avLst/>
          </a:prstGeom>
          <a:noFill/>
        </p:spPr>
        <p:txBody>
          <a:bodyPr wrap="none" rtlCol="0">
            <a:spAutoFit/>
          </a:bodyPr>
          <a:lstStyle/>
          <a:p>
            <a:r>
              <a:rPr lang="en-US" sz="2800" spc="300" dirty="0" smtClean="0">
                <a:solidFill>
                  <a:schemeClr val="bg1"/>
                </a:solidFill>
              </a:rPr>
              <a:t>Nehemiah 10:28-31</a:t>
            </a:r>
            <a:endParaRPr lang="en-US" sz="2800" spc="300" dirty="0">
              <a:solidFill>
                <a:schemeClr val="bg1"/>
              </a:solidFill>
            </a:endParaRPr>
          </a:p>
        </p:txBody>
      </p:sp>
      <p:sp>
        <p:nvSpPr>
          <p:cNvPr id="5" name="TextBox 4"/>
          <p:cNvSpPr txBox="1"/>
          <p:nvPr/>
        </p:nvSpPr>
        <p:spPr>
          <a:xfrm>
            <a:off x="609599" y="533400"/>
            <a:ext cx="1905001" cy="1815882"/>
          </a:xfrm>
          <a:prstGeom prst="rect">
            <a:avLst/>
          </a:prstGeom>
          <a:noFill/>
        </p:spPr>
        <p:txBody>
          <a:bodyPr wrap="square" rtlCol="0">
            <a:spAutoFit/>
          </a:bodyPr>
          <a:lstStyle/>
          <a:p>
            <a:pPr algn="ctr"/>
            <a:r>
              <a:rPr lang="en-US" sz="2800" dirty="0" smtClean="0">
                <a:latin typeface="+mj-lt"/>
              </a:rPr>
              <a:t>What Was In God’s Law Given By Moses?</a:t>
            </a:r>
            <a:endParaRPr lang="en-US" sz="2800" dirty="0">
              <a:latin typeface="+mj-lt"/>
            </a:endParaRPr>
          </a:p>
        </p:txBody>
      </p:sp>
      <p:sp>
        <p:nvSpPr>
          <p:cNvPr id="6" name="TextBox 5"/>
          <p:cNvSpPr txBox="1"/>
          <p:nvPr/>
        </p:nvSpPr>
        <p:spPr>
          <a:xfrm>
            <a:off x="457199" y="2819400"/>
            <a:ext cx="1904999" cy="707886"/>
          </a:xfrm>
          <a:prstGeom prst="rect">
            <a:avLst/>
          </a:prstGeom>
          <a:noFill/>
        </p:spPr>
        <p:txBody>
          <a:bodyPr wrap="square" rtlCol="0">
            <a:spAutoFit/>
          </a:bodyPr>
          <a:lstStyle/>
          <a:p>
            <a:pPr algn="ctr"/>
            <a:r>
              <a:rPr lang="en-US" sz="2000" dirty="0" smtClean="0">
                <a:solidFill>
                  <a:srgbClr val="0070C0"/>
                </a:solidFill>
                <a:latin typeface="+mj-lt"/>
              </a:rPr>
              <a:t>All The Commandments</a:t>
            </a:r>
            <a:endParaRPr lang="en-US" sz="2000" dirty="0">
              <a:solidFill>
                <a:srgbClr val="0070C0"/>
              </a:solidFill>
              <a:latin typeface="+mj-lt"/>
            </a:endParaRPr>
          </a:p>
        </p:txBody>
      </p:sp>
      <p:sp>
        <p:nvSpPr>
          <p:cNvPr id="7" name="TextBox 6"/>
          <p:cNvSpPr txBox="1"/>
          <p:nvPr/>
        </p:nvSpPr>
        <p:spPr>
          <a:xfrm>
            <a:off x="533400" y="3957935"/>
            <a:ext cx="1904999" cy="461665"/>
          </a:xfrm>
          <a:prstGeom prst="homePlate">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chemeClr val="accent1">
                    <a:lumMod val="75000"/>
                  </a:schemeClr>
                </a:solidFill>
                <a:latin typeface="+mj-lt"/>
              </a:rPr>
              <a:t>Deut. 7:3</a:t>
            </a:r>
            <a:endParaRPr lang="en-US" sz="2400" dirty="0">
              <a:solidFill>
                <a:schemeClr val="accent1">
                  <a:lumMod val="75000"/>
                </a:schemeClr>
              </a:solidFill>
              <a:latin typeface="+mj-lt"/>
            </a:endParaRPr>
          </a:p>
        </p:txBody>
      </p:sp>
      <p:sp>
        <p:nvSpPr>
          <p:cNvPr id="8" name="TextBox 7"/>
          <p:cNvSpPr txBox="1"/>
          <p:nvPr/>
        </p:nvSpPr>
        <p:spPr>
          <a:xfrm>
            <a:off x="547254" y="4572000"/>
            <a:ext cx="1904999" cy="461665"/>
          </a:xfrm>
          <a:prstGeom prst="homePlate">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chemeClr val="accent1">
                    <a:lumMod val="75000"/>
                  </a:schemeClr>
                </a:solidFill>
                <a:latin typeface="+mj-lt"/>
              </a:rPr>
              <a:t>Deut. 5:12-15</a:t>
            </a:r>
            <a:endParaRPr lang="en-US" sz="2400" dirty="0">
              <a:solidFill>
                <a:schemeClr val="accent1">
                  <a:lumMod val="75000"/>
                </a:schemeClr>
              </a:solidFill>
              <a:latin typeface="+mj-lt"/>
            </a:endParaRPr>
          </a:p>
        </p:txBody>
      </p:sp>
      <p:sp>
        <p:nvSpPr>
          <p:cNvPr id="9" name="TextBox 8"/>
          <p:cNvSpPr txBox="1"/>
          <p:nvPr/>
        </p:nvSpPr>
        <p:spPr>
          <a:xfrm>
            <a:off x="547254" y="5153890"/>
            <a:ext cx="1904999" cy="461665"/>
          </a:xfrm>
          <a:prstGeom prst="homePlate">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chemeClr val="accent1">
                    <a:lumMod val="75000"/>
                  </a:schemeClr>
                </a:solidFill>
                <a:latin typeface="+mj-lt"/>
              </a:rPr>
              <a:t>Ex. 23:11</a:t>
            </a:r>
            <a:endParaRPr lang="en-US" sz="2400" dirty="0">
              <a:solidFill>
                <a:schemeClr val="accent1">
                  <a:lumMod val="75000"/>
                </a:schemeClr>
              </a:solidFill>
              <a:latin typeface="+mj-lt"/>
            </a:endParaRPr>
          </a:p>
        </p:txBody>
      </p:sp>
      <p:sp>
        <p:nvSpPr>
          <p:cNvPr id="14" name="TextBox 13"/>
          <p:cNvSpPr txBox="1"/>
          <p:nvPr/>
        </p:nvSpPr>
        <p:spPr>
          <a:xfrm>
            <a:off x="543967" y="5693747"/>
            <a:ext cx="1904999" cy="461665"/>
          </a:xfrm>
          <a:prstGeom prst="homePlate">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chemeClr val="accent1">
                    <a:lumMod val="75000"/>
                  </a:schemeClr>
                </a:solidFill>
                <a:latin typeface="+mj-lt"/>
              </a:rPr>
              <a:t>Deut. 15:1ff</a:t>
            </a:r>
            <a:endParaRPr lang="en-US" sz="2400" dirty="0">
              <a:solidFill>
                <a:schemeClr val="accent1">
                  <a:lumMod val="75000"/>
                </a:schemeClr>
              </a:solidFill>
              <a:latin typeface="+mj-lt"/>
            </a:endParaRPr>
          </a:p>
        </p:txBody>
      </p:sp>
      <p:grpSp>
        <p:nvGrpSpPr>
          <p:cNvPr id="17" name="Group 16"/>
          <p:cNvGrpSpPr/>
          <p:nvPr/>
        </p:nvGrpSpPr>
        <p:grpSpPr>
          <a:xfrm>
            <a:off x="2590800" y="1385127"/>
            <a:ext cx="5181600" cy="4401608"/>
            <a:chOff x="762000" y="1385127"/>
            <a:chExt cx="5181600" cy="4401608"/>
          </a:xfrm>
        </p:grpSpPr>
        <p:grpSp>
          <p:nvGrpSpPr>
            <p:cNvPr id="2" name="Group 1"/>
            <p:cNvGrpSpPr/>
            <p:nvPr/>
          </p:nvGrpSpPr>
          <p:grpSpPr>
            <a:xfrm>
              <a:off x="762000" y="1385127"/>
              <a:ext cx="5181600" cy="4082163"/>
              <a:chOff x="762000" y="1385127"/>
              <a:chExt cx="5181600" cy="4082163"/>
            </a:xfrm>
          </p:grpSpPr>
          <p:sp>
            <p:nvSpPr>
              <p:cNvPr id="11" name="Rectangle 10"/>
              <p:cNvSpPr/>
              <p:nvPr/>
            </p:nvSpPr>
            <p:spPr>
              <a:xfrm>
                <a:off x="762000" y="1385127"/>
                <a:ext cx="5181600" cy="1192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rPr>
                  <a:t>Commandments regarding intermarriage, the Sabbath </a:t>
                </a:r>
                <a:r>
                  <a:rPr lang="en-US" sz="2400" dirty="0" smtClean="0">
                    <a:latin typeface="+mj-lt"/>
                  </a:rPr>
                  <a:t>day, the </a:t>
                </a:r>
                <a:r>
                  <a:rPr lang="en-US" sz="2400" dirty="0" smtClean="0">
                    <a:latin typeface="+mj-lt"/>
                  </a:rPr>
                  <a:t>sabbatical </a:t>
                </a:r>
                <a:r>
                  <a:rPr lang="en-US" sz="2400" dirty="0" smtClean="0">
                    <a:latin typeface="+mj-lt"/>
                  </a:rPr>
                  <a:t>year and debt forgiveness</a:t>
                </a:r>
                <a:endParaRPr lang="en-US" sz="2400" dirty="0">
                  <a:latin typeface="+mj-lt"/>
                </a:endParaRPr>
              </a:p>
            </p:txBody>
          </p:sp>
          <p:cxnSp>
            <p:nvCxnSpPr>
              <p:cNvPr id="13" name="Straight Arrow Connector 12"/>
              <p:cNvCxnSpPr/>
              <p:nvPr/>
            </p:nvCxnSpPr>
            <p:spPr>
              <a:xfrm>
                <a:off x="3886200" y="2577270"/>
                <a:ext cx="304800" cy="1156530"/>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a:stCxn id="11" idx="2"/>
              </p:cNvCxnSpPr>
              <p:nvPr/>
            </p:nvCxnSpPr>
            <p:spPr>
              <a:xfrm>
                <a:off x="3352800" y="2577270"/>
                <a:ext cx="685800" cy="2358852"/>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p:nvPr/>
            </p:nvCxnSpPr>
            <p:spPr>
              <a:xfrm>
                <a:off x="2763624" y="2577270"/>
                <a:ext cx="893976" cy="2890020"/>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grpSp>
        <p:cxnSp>
          <p:nvCxnSpPr>
            <p:cNvPr id="16" name="Straight Arrow Connector 15"/>
            <p:cNvCxnSpPr/>
            <p:nvPr/>
          </p:nvCxnSpPr>
          <p:spPr>
            <a:xfrm>
              <a:off x="2220012" y="2590800"/>
              <a:ext cx="990600" cy="3195935"/>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42908778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Hezekiah Understood:</a:t>
            </a:r>
            <a:endParaRPr lang="en-US" dirty="0"/>
          </a:p>
        </p:txBody>
      </p:sp>
      <p:sp>
        <p:nvSpPr>
          <p:cNvPr id="5" name="Text Placeholder 4"/>
          <p:cNvSpPr>
            <a:spLocks noGrp="1"/>
          </p:cNvSpPr>
          <p:nvPr>
            <p:ph type="body" idx="1"/>
          </p:nvPr>
        </p:nvSpPr>
        <p:spPr/>
        <p:txBody>
          <a:bodyPr>
            <a:normAutofit lnSpcReduction="10000"/>
          </a:bodyPr>
          <a:lstStyle/>
          <a:p>
            <a:r>
              <a:rPr lang="en-US" dirty="0" smtClean="0"/>
              <a:t>The Ten Commandments and all that Moses wrote constituted the “Law of God”</a:t>
            </a:r>
            <a:endParaRPr lang="en-US" dirty="0"/>
          </a:p>
        </p:txBody>
      </p:sp>
    </p:spTree>
    <p:extLst>
      <p:ext uri="{BB962C8B-B14F-4D97-AF65-F5344CB8AC3E}">
        <p14:creationId xmlns:p14="http://schemas.microsoft.com/office/powerpoint/2010/main" val="14259797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3863558" cy="5791200"/>
          </a:xfrm>
        </p:spPr>
        <p:txBody>
          <a:bodyPr>
            <a:normAutofit lnSpcReduction="10000"/>
          </a:bodyPr>
          <a:lstStyle/>
          <a:p>
            <a:pPr marL="0" indent="0">
              <a:buNone/>
            </a:pPr>
            <a:r>
              <a:rPr lang="en-US" dirty="0"/>
              <a:t>3  The king also appointed a portion of his possessions for the burnt offerings: for the </a:t>
            </a:r>
            <a:r>
              <a:rPr lang="en-US" u="sng" dirty="0"/>
              <a:t>morning and evening </a:t>
            </a:r>
            <a:r>
              <a:rPr lang="en-US" dirty="0"/>
              <a:t>burnt offerings, the burnt offerings for </a:t>
            </a:r>
            <a:r>
              <a:rPr lang="en-US" u="sng" dirty="0"/>
              <a:t>the Sabbaths </a:t>
            </a:r>
            <a:r>
              <a:rPr lang="en-US" dirty="0"/>
              <a:t>and the </a:t>
            </a:r>
            <a:r>
              <a:rPr lang="en-US" u="sng" dirty="0"/>
              <a:t>New Moons </a:t>
            </a:r>
            <a:r>
              <a:rPr lang="en-US" dirty="0"/>
              <a:t>and the set feasts, as it is written in the </a:t>
            </a:r>
            <a:r>
              <a:rPr lang="en-US" b="1" dirty="0">
                <a:solidFill>
                  <a:schemeClr val="accent1">
                    <a:lumMod val="75000"/>
                  </a:schemeClr>
                </a:solidFill>
              </a:rPr>
              <a:t>Law of the LORD.</a:t>
            </a:r>
          </a:p>
          <a:p>
            <a:pPr marL="0" indent="0">
              <a:buNone/>
            </a:pPr>
            <a:r>
              <a:rPr lang="en-US" dirty="0"/>
              <a:t>4  Moreover he commanded the people who dwelt in Jerusalem to contribute support for the priests and the Levites, that they might devote themselves to the </a:t>
            </a:r>
            <a:r>
              <a:rPr lang="en-US" b="1" dirty="0">
                <a:solidFill>
                  <a:schemeClr val="accent1">
                    <a:lumMod val="75000"/>
                  </a:schemeClr>
                </a:solidFill>
              </a:rPr>
              <a:t>Law of the LORD</a:t>
            </a:r>
            <a:r>
              <a:rPr lang="en-US" b="1" dirty="0" smtClean="0">
                <a:solidFill>
                  <a:schemeClr val="accent1">
                    <a:lumMod val="75000"/>
                  </a:schemeClr>
                </a:solidFill>
              </a:rPr>
              <a:t>.</a:t>
            </a:r>
            <a:endParaRPr lang="en-US" b="1" dirty="0">
              <a:solidFill>
                <a:schemeClr val="accent1">
                  <a:lumMod val="75000"/>
                </a:schemeClr>
              </a:solidFill>
            </a:endParaRPr>
          </a:p>
        </p:txBody>
      </p:sp>
      <p:sp>
        <p:nvSpPr>
          <p:cNvPr id="4" name="TextBox 3"/>
          <p:cNvSpPr txBox="1"/>
          <p:nvPr/>
        </p:nvSpPr>
        <p:spPr>
          <a:xfrm>
            <a:off x="762000" y="-76200"/>
            <a:ext cx="3863558" cy="523220"/>
          </a:xfrm>
          <a:prstGeom prst="rect">
            <a:avLst/>
          </a:prstGeom>
          <a:noFill/>
        </p:spPr>
        <p:txBody>
          <a:bodyPr wrap="none" rtlCol="0">
            <a:spAutoFit/>
          </a:bodyPr>
          <a:lstStyle/>
          <a:p>
            <a:r>
              <a:rPr lang="en-US" sz="2800" spc="300" dirty="0" smtClean="0">
                <a:solidFill>
                  <a:schemeClr val="bg1"/>
                </a:solidFill>
              </a:rPr>
              <a:t>2 Chronicles 31:3, 4</a:t>
            </a:r>
            <a:endParaRPr lang="en-US" sz="2800" spc="300" dirty="0">
              <a:solidFill>
                <a:schemeClr val="bg1"/>
              </a:solidFill>
            </a:endParaRPr>
          </a:p>
        </p:txBody>
      </p:sp>
      <p:grpSp>
        <p:nvGrpSpPr>
          <p:cNvPr id="2" name="Group 1"/>
          <p:cNvGrpSpPr/>
          <p:nvPr/>
        </p:nvGrpSpPr>
        <p:grpSpPr>
          <a:xfrm>
            <a:off x="4391652" y="940748"/>
            <a:ext cx="4218948" cy="2640652"/>
            <a:chOff x="4391652" y="838200"/>
            <a:chExt cx="4218948" cy="2640652"/>
          </a:xfrm>
        </p:grpSpPr>
        <p:sp>
          <p:nvSpPr>
            <p:cNvPr id="5" name="TextBox 4"/>
            <p:cNvSpPr txBox="1"/>
            <p:nvPr/>
          </p:nvSpPr>
          <p:spPr>
            <a:xfrm>
              <a:off x="5382252" y="838200"/>
              <a:ext cx="3228348"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chemeClr val="accent1">
                      <a:lumMod val="75000"/>
                    </a:schemeClr>
                  </a:solidFill>
                  <a:latin typeface="+mj-lt"/>
                </a:rPr>
                <a:t>Daily Sacrifices (Num. 28:3 -8)</a:t>
              </a:r>
              <a:endParaRPr lang="en-US" sz="2400" dirty="0">
                <a:solidFill>
                  <a:schemeClr val="accent1">
                    <a:lumMod val="75000"/>
                  </a:schemeClr>
                </a:solidFill>
                <a:latin typeface="+mj-lt"/>
              </a:endParaRPr>
            </a:p>
          </p:txBody>
        </p:sp>
        <p:sp>
          <p:nvSpPr>
            <p:cNvPr id="9" name="TextBox 8"/>
            <p:cNvSpPr txBox="1"/>
            <p:nvPr/>
          </p:nvSpPr>
          <p:spPr>
            <a:xfrm>
              <a:off x="5382252" y="1733455"/>
              <a:ext cx="3228348"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chemeClr val="accent1">
                      <a:lumMod val="75000"/>
                    </a:schemeClr>
                  </a:solidFill>
                  <a:latin typeface="+mj-lt"/>
                </a:rPr>
                <a:t>Weekly Sacrifices (Num. 28:9, 10)</a:t>
              </a:r>
              <a:endParaRPr lang="en-US" sz="2400" dirty="0">
                <a:solidFill>
                  <a:schemeClr val="accent1">
                    <a:lumMod val="75000"/>
                  </a:schemeClr>
                </a:solidFill>
                <a:latin typeface="+mj-lt"/>
              </a:endParaRPr>
            </a:p>
          </p:txBody>
        </p:sp>
        <p:sp>
          <p:nvSpPr>
            <p:cNvPr id="10" name="TextBox 9"/>
            <p:cNvSpPr txBox="1"/>
            <p:nvPr/>
          </p:nvSpPr>
          <p:spPr>
            <a:xfrm>
              <a:off x="5382252" y="2647855"/>
              <a:ext cx="3228348"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chemeClr val="accent1">
                      <a:lumMod val="75000"/>
                    </a:schemeClr>
                  </a:solidFill>
                  <a:latin typeface="+mj-lt"/>
                </a:rPr>
                <a:t>Monthly Sacrifices (Num. 28:11-15)</a:t>
              </a:r>
              <a:endParaRPr lang="en-US" sz="2400" dirty="0">
                <a:solidFill>
                  <a:schemeClr val="accent1">
                    <a:lumMod val="75000"/>
                  </a:schemeClr>
                </a:solidFill>
                <a:latin typeface="+mj-lt"/>
              </a:endParaRPr>
            </a:p>
          </p:txBody>
        </p:sp>
        <p:cxnSp>
          <p:nvCxnSpPr>
            <p:cNvPr id="12" name="Straight Arrow Connector 11"/>
            <p:cNvCxnSpPr>
              <a:stCxn id="5" idx="1"/>
            </p:cNvCxnSpPr>
            <p:nvPr/>
          </p:nvCxnSpPr>
          <p:spPr>
            <a:xfrm flipH="1">
              <a:off x="4391652" y="1253699"/>
              <a:ext cx="990600" cy="41549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flipH="1" flipV="1">
              <a:off x="4391652" y="2259651"/>
              <a:ext cx="990600" cy="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a:stCxn id="10" idx="1"/>
            </p:cNvCxnSpPr>
            <p:nvPr/>
          </p:nvCxnSpPr>
          <p:spPr>
            <a:xfrm flipH="1" flipV="1">
              <a:off x="4391652" y="2855604"/>
              <a:ext cx="990600" cy="20775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sp>
        <p:nvSpPr>
          <p:cNvPr id="19" name="TextBox 18"/>
          <p:cNvSpPr txBox="1"/>
          <p:nvPr/>
        </p:nvSpPr>
        <p:spPr>
          <a:xfrm>
            <a:off x="4625558" y="3972461"/>
            <a:ext cx="3985042" cy="2059365"/>
          </a:xfrm>
          <a:prstGeom prst="leftArrow">
            <a:avLst>
              <a:gd name="adj1" fmla="val 57953"/>
              <a:gd name="adj2" fmla="val 38882"/>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spc="-150" dirty="0" smtClean="0">
                <a:solidFill>
                  <a:schemeClr val="accent1">
                    <a:lumMod val="75000"/>
                  </a:schemeClr>
                </a:solidFill>
                <a:latin typeface="Aharoni" pitchFamily="2" charset="-79"/>
                <a:cs typeface="Aharoni" pitchFamily="2" charset="-79"/>
              </a:rPr>
              <a:t>Were the Levites only to devote themselves to the Ten Commandments?</a:t>
            </a:r>
            <a:endParaRPr lang="en-US" sz="2400" spc="-150" dirty="0">
              <a:solidFill>
                <a:schemeClr val="accent1">
                  <a:lumMod val="75000"/>
                </a:schemeClr>
              </a:solidFill>
              <a:latin typeface="Aharoni" pitchFamily="2" charset="-79"/>
              <a:cs typeface="Aharoni" pitchFamily="2" charset="-79"/>
            </a:endParaRPr>
          </a:p>
        </p:txBody>
      </p:sp>
    </p:spTree>
    <p:extLst>
      <p:ext uri="{BB962C8B-B14F-4D97-AF65-F5344CB8AC3E}">
        <p14:creationId xmlns:p14="http://schemas.microsoft.com/office/powerpoint/2010/main" val="39411818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ppt_x</p:attrName>
                                        </p:attrNameLst>
                                      </p:cBhvr>
                                      <p:tavLst>
                                        <p:tav tm="0">
                                          <p:val>
                                            <p:strVal val="#ppt_x+#ppt_w*1.125000"/>
                                          </p:val>
                                        </p:tav>
                                        <p:tav tm="100000">
                                          <p:val>
                                            <p:strVal val="#ppt_x"/>
                                          </p:val>
                                        </p:tav>
                                      </p:tavLst>
                                    </p:anim>
                                    <p:animEffect transition="in" filter="wipe(left)">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Jesus Understood:</a:t>
            </a:r>
            <a:endParaRPr lang="en-US" dirty="0"/>
          </a:p>
        </p:txBody>
      </p:sp>
      <p:sp>
        <p:nvSpPr>
          <p:cNvPr id="5" name="Text Placeholder 4"/>
          <p:cNvSpPr>
            <a:spLocks noGrp="1"/>
          </p:cNvSpPr>
          <p:nvPr>
            <p:ph type="body" idx="1"/>
          </p:nvPr>
        </p:nvSpPr>
        <p:spPr/>
        <p:txBody>
          <a:bodyPr>
            <a:normAutofit lnSpcReduction="10000"/>
          </a:bodyPr>
          <a:lstStyle/>
          <a:p>
            <a:r>
              <a:rPr lang="en-US" dirty="0" smtClean="0"/>
              <a:t>The Ten Commandments and all that Moses wrote constituted the “Law of God”</a:t>
            </a:r>
            <a:endParaRPr lang="en-US" dirty="0"/>
          </a:p>
        </p:txBody>
      </p:sp>
    </p:spTree>
    <p:extLst>
      <p:ext uri="{BB962C8B-B14F-4D97-AF65-F5344CB8AC3E}">
        <p14:creationId xmlns:p14="http://schemas.microsoft.com/office/powerpoint/2010/main" val="24195057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762000" y="609600"/>
            <a:ext cx="3657600" cy="5562599"/>
          </a:xfrm>
        </p:spPr>
        <p:txBody>
          <a:bodyPr>
            <a:noAutofit/>
          </a:bodyPr>
          <a:lstStyle/>
          <a:p>
            <a:r>
              <a:rPr lang="en-US" dirty="0" smtClean="0"/>
              <a:t>“… All </a:t>
            </a:r>
            <a:r>
              <a:rPr lang="en-US" dirty="0"/>
              <a:t>too well you reject the </a:t>
            </a:r>
            <a:r>
              <a:rPr lang="en-US" b="1" dirty="0">
                <a:solidFill>
                  <a:schemeClr val="accent1">
                    <a:lumMod val="75000"/>
                  </a:schemeClr>
                </a:solidFill>
              </a:rPr>
              <a:t>commandment of God</a:t>
            </a:r>
            <a:r>
              <a:rPr lang="en-US" dirty="0"/>
              <a:t>, that you may keep your tradition</a:t>
            </a:r>
            <a:r>
              <a:rPr lang="en-US" dirty="0" smtClean="0"/>
              <a:t>. For </a:t>
            </a:r>
            <a:r>
              <a:rPr lang="en-US" dirty="0"/>
              <a:t>Moses said, </a:t>
            </a:r>
            <a:r>
              <a:rPr lang="en-US" dirty="0">
                <a:solidFill>
                  <a:schemeClr val="accent1">
                    <a:lumMod val="75000"/>
                  </a:schemeClr>
                </a:solidFill>
              </a:rPr>
              <a:t>‘Honor your father and your mother’</a:t>
            </a:r>
            <a:r>
              <a:rPr lang="en-US" dirty="0"/>
              <a:t>; and, </a:t>
            </a:r>
            <a:r>
              <a:rPr lang="en-US" dirty="0">
                <a:solidFill>
                  <a:schemeClr val="accent1">
                    <a:lumMod val="75000"/>
                  </a:schemeClr>
                </a:solidFill>
              </a:rPr>
              <a:t>‘He who curses father or mother, let him be put to </a:t>
            </a:r>
            <a:r>
              <a:rPr lang="en-US" dirty="0" smtClean="0">
                <a:solidFill>
                  <a:schemeClr val="accent1">
                    <a:lumMod val="75000"/>
                  </a:schemeClr>
                </a:solidFill>
              </a:rPr>
              <a:t>death’” (Mk. 7:9, 10)</a:t>
            </a:r>
            <a:endParaRPr lang="en-US" dirty="0">
              <a:solidFill>
                <a:schemeClr val="accent1">
                  <a:lumMod val="75000"/>
                </a:schemeClr>
              </a:solidFill>
            </a:endParaRPr>
          </a:p>
        </p:txBody>
      </p:sp>
      <p:sp>
        <p:nvSpPr>
          <p:cNvPr id="7" name="Content Placeholder 6"/>
          <p:cNvSpPr>
            <a:spLocks noGrp="1"/>
          </p:cNvSpPr>
          <p:nvPr>
            <p:ph sz="half" idx="2"/>
          </p:nvPr>
        </p:nvSpPr>
        <p:spPr>
          <a:xfrm>
            <a:off x="4648200" y="609600"/>
            <a:ext cx="3962400" cy="5562599"/>
          </a:xfrm>
        </p:spPr>
        <p:txBody>
          <a:bodyPr>
            <a:normAutofit fontScale="92500" lnSpcReduction="20000"/>
          </a:bodyPr>
          <a:lstStyle/>
          <a:p>
            <a:pPr marL="514350" indent="-514350">
              <a:buFont typeface="+mj-lt"/>
              <a:buAutoNum type="arabicPeriod"/>
            </a:pPr>
            <a:r>
              <a:rPr lang="en-US" dirty="0" smtClean="0"/>
              <a:t>What Moses said is the commandment of God</a:t>
            </a:r>
          </a:p>
          <a:p>
            <a:pPr marL="514350" indent="-514350">
              <a:buFont typeface="+mj-lt"/>
              <a:buAutoNum type="arabicPeriod"/>
            </a:pPr>
            <a:r>
              <a:rPr lang="en-US" dirty="0" smtClean="0"/>
              <a:t>Jesus quoted the fifth commandment as well as something outside of the Ten Commandments as something “Moses said” </a:t>
            </a:r>
          </a:p>
          <a:p>
            <a:pPr lvl="1">
              <a:buFont typeface="Wingdings" pitchFamily="2" charset="2"/>
              <a:buChar char="ü"/>
            </a:pPr>
            <a:r>
              <a:rPr lang="en-US" dirty="0" smtClean="0"/>
              <a:t>Exodus 20:12</a:t>
            </a:r>
          </a:p>
          <a:p>
            <a:pPr lvl="1">
              <a:buFont typeface="Wingdings" pitchFamily="2" charset="2"/>
              <a:buChar char="ü"/>
            </a:pPr>
            <a:r>
              <a:rPr lang="en-US" dirty="0" smtClean="0"/>
              <a:t>Exodus 21:17</a:t>
            </a:r>
          </a:p>
          <a:p>
            <a:pPr marL="514350" indent="-514350">
              <a:buFont typeface="+mj-lt"/>
              <a:buAutoNum type="arabicPeriod"/>
            </a:pPr>
            <a:r>
              <a:rPr lang="en-US" dirty="0" smtClean="0"/>
              <a:t>Both statements were understood as being “of God,” though Moses spoke them</a:t>
            </a:r>
            <a:endParaRPr lang="en-US" dirty="0"/>
          </a:p>
        </p:txBody>
      </p:sp>
      <p:cxnSp>
        <p:nvCxnSpPr>
          <p:cNvPr id="9" name="Straight Arrow Connector 8"/>
          <p:cNvCxnSpPr/>
          <p:nvPr/>
        </p:nvCxnSpPr>
        <p:spPr>
          <a:xfrm flipH="1">
            <a:off x="3962400" y="3962400"/>
            <a:ext cx="9906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a:xfrm flipH="1">
            <a:off x="4267200" y="4343400"/>
            <a:ext cx="685800" cy="152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41714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par>
                          <p:cTn id="23" fill="hold">
                            <p:stCondLst>
                              <p:cond delay="0"/>
                            </p:stCondLst>
                            <p:childTnLst>
                              <p:par>
                                <p:cTn id="24" presetID="22" presetClass="entr" presetSubtype="2"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We’ve Studied</a:t>
            </a:r>
            <a:endParaRPr lang="en-US" dirty="0"/>
          </a:p>
        </p:txBody>
      </p:sp>
      <p:sp>
        <p:nvSpPr>
          <p:cNvPr id="3" name="Content Placeholder 2"/>
          <p:cNvSpPr>
            <a:spLocks noGrp="1"/>
          </p:cNvSpPr>
          <p:nvPr>
            <p:ph idx="1"/>
          </p:nvPr>
        </p:nvSpPr>
        <p:spPr>
          <a:xfrm>
            <a:off x="457200" y="1600200"/>
            <a:ext cx="8458200" cy="5257800"/>
          </a:xfrm>
        </p:spPr>
        <p:txBody>
          <a:bodyPr>
            <a:normAutofit fontScale="92500" lnSpcReduction="20000"/>
          </a:bodyPr>
          <a:lstStyle/>
          <a:p>
            <a:pPr marL="514350" indent="-514350">
              <a:buFont typeface="+mj-lt"/>
              <a:buAutoNum type="arabicPeriod"/>
            </a:pPr>
            <a:r>
              <a:rPr lang="en-US" dirty="0" smtClean="0"/>
              <a:t>The concept of law</a:t>
            </a:r>
          </a:p>
          <a:p>
            <a:pPr marL="514350" indent="-514350">
              <a:buFont typeface="+mj-lt"/>
              <a:buAutoNum type="arabicPeriod"/>
            </a:pPr>
            <a:r>
              <a:rPr lang="en-US" dirty="0" smtClean="0"/>
              <a:t>There are two separate covenants</a:t>
            </a:r>
          </a:p>
          <a:p>
            <a:pPr lvl="1"/>
            <a:r>
              <a:rPr lang="en-US" dirty="0" smtClean="0"/>
              <a:t>The failure to recognize such has been the source for confusion, division, and failure in religion</a:t>
            </a:r>
          </a:p>
          <a:p>
            <a:pPr marL="514350" indent="-514350">
              <a:buFont typeface="+mj-lt"/>
              <a:buAutoNum type="arabicPeriod"/>
            </a:pPr>
            <a:r>
              <a:rPr lang="en-US" dirty="0" smtClean="0"/>
              <a:t>There is a new and an old (obsolete) covenant</a:t>
            </a:r>
          </a:p>
          <a:p>
            <a:pPr lvl="1"/>
            <a:r>
              <a:rPr lang="en-US" dirty="0" smtClean="0"/>
              <a:t>We can use the Old Testament to </a:t>
            </a:r>
            <a:r>
              <a:rPr lang="en-US" i="1" dirty="0" smtClean="0"/>
              <a:t>learn</a:t>
            </a:r>
            <a:r>
              <a:rPr lang="en-US" dirty="0" smtClean="0"/>
              <a:t> (Rom. 15:4)</a:t>
            </a:r>
          </a:p>
          <a:p>
            <a:pPr lvl="1"/>
            <a:r>
              <a:rPr lang="en-US" dirty="0" smtClean="0"/>
              <a:t>We can only use the New Testament as </a:t>
            </a:r>
            <a:r>
              <a:rPr lang="en-US" i="1" dirty="0" smtClean="0"/>
              <a:t>law </a:t>
            </a:r>
            <a:r>
              <a:rPr lang="en-US" dirty="0" smtClean="0"/>
              <a:t>to govern the church</a:t>
            </a:r>
            <a:endParaRPr lang="en-US" dirty="0" smtClean="0"/>
          </a:p>
          <a:p>
            <a:pPr marL="514350" indent="-514350">
              <a:buFont typeface="+mj-lt"/>
              <a:buAutoNum type="arabicPeriod"/>
            </a:pPr>
            <a:r>
              <a:rPr lang="en-US" dirty="0" smtClean="0"/>
              <a:t>Beware of </a:t>
            </a:r>
            <a:r>
              <a:rPr lang="en-US" i="1" dirty="0" smtClean="0"/>
              <a:t>superficial</a:t>
            </a:r>
            <a:r>
              <a:rPr lang="en-US" dirty="0" smtClean="0"/>
              <a:t> distinctions made by </a:t>
            </a:r>
            <a:r>
              <a:rPr lang="en-US" dirty="0" smtClean="0"/>
              <a:t>men, such as:</a:t>
            </a:r>
            <a:endParaRPr lang="en-US" dirty="0" smtClean="0"/>
          </a:p>
          <a:p>
            <a:pPr lvl="1"/>
            <a:r>
              <a:rPr lang="en-US" dirty="0" smtClean="0"/>
              <a:t>Ten Commandments are “God’s law”</a:t>
            </a:r>
          </a:p>
          <a:p>
            <a:pPr lvl="1"/>
            <a:r>
              <a:rPr lang="en-US" dirty="0" smtClean="0"/>
              <a:t>“Book of the Covenant” is “Moses’ law”</a:t>
            </a:r>
          </a:p>
        </p:txBody>
      </p:sp>
    </p:spTree>
    <p:extLst>
      <p:ext uri="{BB962C8B-B14F-4D97-AF65-F5344CB8AC3E}">
        <p14:creationId xmlns:p14="http://schemas.microsoft.com/office/powerpoint/2010/main" val="4199503378"/>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Next Section</a:t>
            </a:r>
            <a:endParaRPr lang="en-US" dirty="0"/>
          </a:p>
        </p:txBody>
      </p:sp>
      <p:sp>
        <p:nvSpPr>
          <p:cNvPr id="3" name="Content Placeholder 2"/>
          <p:cNvSpPr>
            <a:spLocks noGrp="1"/>
          </p:cNvSpPr>
          <p:nvPr>
            <p:ph idx="1"/>
          </p:nvPr>
        </p:nvSpPr>
        <p:spPr>
          <a:xfrm>
            <a:off x="457200" y="1600200"/>
            <a:ext cx="8458200" cy="5257800"/>
          </a:xfrm>
        </p:spPr>
        <p:txBody>
          <a:bodyPr>
            <a:normAutofit/>
          </a:bodyPr>
          <a:lstStyle/>
          <a:p>
            <a:pPr marL="571500" indent="-514350">
              <a:buFont typeface="+mj-lt"/>
              <a:buAutoNum type="arabicPeriod"/>
            </a:pPr>
            <a:r>
              <a:rPr lang="en-US" dirty="0" smtClean="0"/>
              <a:t>Are making divisions in the law as “Moral,” “Ceremonial,” and “Judicial” something that God wants us to do?</a:t>
            </a:r>
          </a:p>
          <a:p>
            <a:pPr marL="571500" indent="-514350">
              <a:buFont typeface="+mj-lt"/>
              <a:buAutoNum type="arabicPeriod"/>
            </a:pPr>
            <a:r>
              <a:rPr lang="en-US" dirty="0" smtClean="0"/>
              <a:t>Are some correct in asserting that the “moral law” of </a:t>
            </a:r>
            <a:r>
              <a:rPr lang="en-US" dirty="0" smtClean="0"/>
              <a:t>the Old </a:t>
            </a:r>
            <a:r>
              <a:rPr lang="en-US" dirty="0" smtClean="0"/>
              <a:t>Testament is binding today?</a:t>
            </a:r>
          </a:p>
          <a:p>
            <a:pPr marL="514350" indent="-514350">
              <a:buFont typeface="+mj-lt"/>
              <a:buAutoNum type="arabicPeriod"/>
            </a:pPr>
            <a:r>
              <a:rPr lang="en-US" dirty="0" smtClean="0"/>
              <a:t>Are the Ten Commandments </a:t>
            </a:r>
            <a:r>
              <a:rPr lang="en-US" i="1" dirty="0" smtClean="0"/>
              <a:t>comprehensive</a:t>
            </a:r>
            <a:r>
              <a:rPr lang="en-US" dirty="0" smtClean="0"/>
              <a:t> regarding morality</a:t>
            </a:r>
            <a:r>
              <a:rPr lang="en-US" dirty="0" smtClean="0"/>
              <a:t>?</a:t>
            </a:r>
          </a:p>
          <a:p>
            <a:pPr marL="914400" lvl="1" indent="-514350"/>
            <a:r>
              <a:rPr lang="en-US" dirty="0" smtClean="0"/>
              <a:t>Is complete morality found in the Ten Commandments?</a:t>
            </a:r>
            <a:endParaRPr lang="en-US" dirty="0" smtClean="0"/>
          </a:p>
        </p:txBody>
      </p:sp>
    </p:spTree>
    <p:extLst>
      <p:ext uri="{BB962C8B-B14F-4D97-AF65-F5344CB8AC3E}">
        <p14:creationId xmlns:p14="http://schemas.microsoft.com/office/powerpoint/2010/main" val="2494787067"/>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Type Of Religion Do You Have?</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Is what your faith practices based solely on the New Covenant of Christ or mixed with the Old Covenant, (the ministry of death, written and engraved on stones)?</a:t>
            </a:r>
          </a:p>
          <a:p>
            <a:r>
              <a:rPr lang="en-US" dirty="0" smtClean="0"/>
              <a:t>What about the church that you attend?</a:t>
            </a:r>
          </a:p>
          <a:p>
            <a:pPr lvl="1"/>
            <a:r>
              <a:rPr lang="en-US" dirty="0"/>
              <a:t>Is the Sabbath day </a:t>
            </a:r>
            <a:r>
              <a:rPr lang="en-US" dirty="0" smtClean="0"/>
              <a:t>spoken of as </a:t>
            </a:r>
            <a:r>
              <a:rPr lang="en-US" dirty="0"/>
              <a:t>Gods’ holy </a:t>
            </a:r>
            <a:r>
              <a:rPr lang="en-US" dirty="0" smtClean="0"/>
              <a:t>day?</a:t>
            </a:r>
            <a:endParaRPr lang="en-US" dirty="0"/>
          </a:p>
          <a:p>
            <a:pPr lvl="1"/>
            <a:r>
              <a:rPr lang="en-US" dirty="0" smtClean="0"/>
              <a:t>Is there a separate priesthood of men?</a:t>
            </a:r>
          </a:p>
          <a:p>
            <a:pPr lvl="1"/>
            <a:r>
              <a:rPr lang="en-US" dirty="0" smtClean="0"/>
              <a:t>Are there practices like the lighting up of lamps and candles, burning incense, the use of mechanical instruments in praise?</a:t>
            </a:r>
          </a:p>
        </p:txBody>
      </p:sp>
    </p:spTree>
    <p:extLst>
      <p:ext uri="{BB962C8B-B14F-4D97-AF65-F5344CB8AC3E}">
        <p14:creationId xmlns:p14="http://schemas.microsoft.com/office/powerpoint/2010/main" val="4453980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This Series</a:t>
            </a:r>
            <a:endParaRPr lang="en-US" dirty="0"/>
          </a:p>
        </p:txBody>
      </p:sp>
      <p:sp>
        <p:nvSpPr>
          <p:cNvPr id="3" name="Content Placeholder 2"/>
          <p:cNvSpPr>
            <a:spLocks noGrp="1"/>
          </p:cNvSpPr>
          <p:nvPr>
            <p:ph idx="1"/>
          </p:nvPr>
        </p:nvSpPr>
        <p:spPr>
          <a:xfrm>
            <a:off x="762000" y="381000"/>
            <a:ext cx="7543800" cy="4876800"/>
          </a:xfrm>
        </p:spPr>
        <p:txBody>
          <a:bodyPr>
            <a:normAutofit/>
          </a:bodyPr>
          <a:lstStyle/>
          <a:p>
            <a:r>
              <a:rPr lang="en-US" i="1" dirty="0" smtClean="0"/>
              <a:t>Is not a mini series but will have several installments</a:t>
            </a:r>
          </a:p>
          <a:p>
            <a:r>
              <a:rPr lang="en-US" i="1" dirty="0" smtClean="0"/>
              <a:t>Will have milk and meaty components (Heb. 5:12-14)</a:t>
            </a:r>
          </a:p>
          <a:p>
            <a:pPr lvl="1"/>
            <a:r>
              <a:rPr lang="en-US" i="1" dirty="0" smtClean="0"/>
              <a:t>I will do my best to keep it as clear and simple as possible, though, we must respect that some things can be more difficult (2 Pet. 3:16)</a:t>
            </a:r>
          </a:p>
          <a:p>
            <a:r>
              <a:rPr lang="en-US" i="1" dirty="0" smtClean="0"/>
              <a:t>Will have some ideas that are introduced that will not be elaborated on until later</a:t>
            </a:r>
          </a:p>
          <a:p>
            <a:r>
              <a:rPr lang="en-US" i="1" dirty="0" smtClean="0"/>
              <a:t>Today’s two lessons serve more as introductory material</a:t>
            </a:r>
          </a:p>
          <a:p>
            <a:r>
              <a:rPr lang="en-US" i="1" dirty="0" smtClean="0"/>
              <a:t>Some of the lessons build on each other while others are independent</a:t>
            </a:r>
            <a:endParaRPr lang="en-US" i="1" dirty="0"/>
          </a:p>
        </p:txBody>
      </p:sp>
    </p:spTree>
    <p:extLst>
      <p:ext uri="{BB962C8B-B14F-4D97-AF65-F5344CB8AC3E}">
        <p14:creationId xmlns:p14="http://schemas.microsoft.com/office/powerpoint/2010/main" val="120693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encourage all to “learn” from the Old Testament (Rom. 15:4)</a:t>
            </a:r>
          </a:p>
          <a:p>
            <a:r>
              <a:rPr lang="en-US" dirty="0" smtClean="0"/>
              <a:t>We command that all are to obey Jesus Christ</a:t>
            </a:r>
          </a:p>
          <a:p>
            <a:pPr lvl="1"/>
            <a:r>
              <a:rPr lang="en-US" dirty="0" smtClean="0"/>
              <a:t>He has all authority (Matt. 28:18, 19)</a:t>
            </a:r>
          </a:p>
          <a:p>
            <a:pPr lvl="1"/>
            <a:r>
              <a:rPr lang="en-US" dirty="0" smtClean="0"/>
              <a:t>He is the One God has Spoken through (Heb. 1:1-4)</a:t>
            </a:r>
          </a:p>
          <a:p>
            <a:pPr lvl="1"/>
            <a:r>
              <a:rPr lang="en-US" dirty="0" smtClean="0"/>
              <a:t>He </a:t>
            </a:r>
            <a:r>
              <a:rPr lang="en-US" dirty="0"/>
              <a:t>i</a:t>
            </a:r>
            <a:r>
              <a:rPr lang="en-US" dirty="0" smtClean="0"/>
              <a:t>s the Author of eternal salvation to all who obey Him (Heb. 5:9)</a:t>
            </a:r>
          </a:p>
          <a:p>
            <a:pPr lvl="1"/>
            <a:r>
              <a:rPr lang="en-US" dirty="0"/>
              <a:t>“And </a:t>
            </a:r>
            <a:r>
              <a:rPr lang="en-US" sz="3000" b="1" dirty="0"/>
              <a:t>whatever</a:t>
            </a:r>
            <a:r>
              <a:rPr lang="en-US" sz="3000" dirty="0"/>
              <a:t> </a:t>
            </a:r>
            <a:r>
              <a:rPr lang="en-US" dirty="0"/>
              <a:t>you do in word or deed, </a:t>
            </a:r>
            <a:r>
              <a:rPr lang="en-US" sz="3000" b="1" dirty="0"/>
              <a:t>do all in the name of the Lord Jesus</a:t>
            </a:r>
            <a:r>
              <a:rPr lang="en-US" dirty="0"/>
              <a:t>, giving thanks to God the Father through </a:t>
            </a:r>
            <a:r>
              <a:rPr lang="en-US" dirty="0" smtClean="0"/>
              <a:t>Him” (Col. 3:17)</a:t>
            </a:r>
            <a:endParaRPr lang="en-US" dirty="0"/>
          </a:p>
        </p:txBody>
      </p:sp>
    </p:spTree>
    <p:extLst>
      <p:ext uri="{BB962C8B-B14F-4D97-AF65-F5344CB8AC3E}">
        <p14:creationId xmlns:p14="http://schemas.microsoft.com/office/powerpoint/2010/main" val="36144727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smtClean="0"/>
              <a:t>Law?</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“Law,” – a rule or standard by which our lives are to work and be governed</a:t>
            </a:r>
          </a:p>
          <a:p>
            <a:r>
              <a:rPr lang="en-US" dirty="0" smtClean="0"/>
              <a:t>The </a:t>
            </a:r>
            <a:r>
              <a:rPr lang="en-US" dirty="0" smtClean="0"/>
              <a:t>way things ought to work</a:t>
            </a:r>
          </a:p>
          <a:p>
            <a:pPr lvl="1"/>
            <a:r>
              <a:rPr lang="en-US" dirty="0" smtClean="0">
                <a:solidFill>
                  <a:schemeClr val="accent3">
                    <a:lumMod val="75000"/>
                  </a:schemeClr>
                </a:solidFill>
              </a:rPr>
              <a:t>Natural </a:t>
            </a:r>
            <a:r>
              <a:rPr lang="en-US" dirty="0" smtClean="0">
                <a:solidFill>
                  <a:schemeClr val="accent3">
                    <a:lumMod val="75000"/>
                  </a:schemeClr>
                </a:solidFill>
              </a:rPr>
              <a:t>law </a:t>
            </a:r>
            <a:r>
              <a:rPr lang="en-US" dirty="0" smtClean="0"/>
              <a:t>(Biogenesis</a:t>
            </a:r>
            <a:r>
              <a:rPr lang="en-US" dirty="0" smtClean="0"/>
              <a:t>, Gravity, </a:t>
            </a:r>
            <a:r>
              <a:rPr lang="en-US" dirty="0" smtClean="0"/>
              <a:t>Thermodynamics, etc.)</a:t>
            </a:r>
            <a:endParaRPr lang="en-US" dirty="0" smtClean="0"/>
          </a:p>
          <a:p>
            <a:pPr lvl="2"/>
            <a:r>
              <a:rPr lang="en-US" dirty="0" smtClean="0"/>
              <a:t>God put these laws into effect and man has observed them</a:t>
            </a:r>
          </a:p>
          <a:p>
            <a:pPr lvl="2"/>
            <a:r>
              <a:rPr lang="en-US" dirty="0" smtClean="0"/>
              <a:t>Non-living </a:t>
            </a:r>
            <a:r>
              <a:rPr lang="en-US" dirty="0" smtClean="0"/>
              <a:t>matter never produces living material</a:t>
            </a:r>
          </a:p>
          <a:p>
            <a:pPr lvl="2"/>
            <a:r>
              <a:rPr lang="en-US" dirty="0" smtClean="0"/>
              <a:t>Jump off a building you will always fall</a:t>
            </a:r>
          </a:p>
          <a:p>
            <a:pPr lvl="2"/>
            <a:r>
              <a:rPr lang="en-US" dirty="0" smtClean="0"/>
              <a:t>Drink poison you will get sick and likely </a:t>
            </a:r>
            <a:r>
              <a:rPr lang="en-US" dirty="0" smtClean="0"/>
              <a:t>die</a:t>
            </a:r>
            <a:endParaRPr lang="en-US" dirty="0" smtClean="0"/>
          </a:p>
        </p:txBody>
      </p:sp>
    </p:spTree>
    <p:extLst>
      <p:ext uri="{BB962C8B-B14F-4D97-AF65-F5344CB8AC3E}">
        <p14:creationId xmlns:p14="http://schemas.microsoft.com/office/powerpoint/2010/main" val="399144759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descr="C:\Users\Steven\AppData\Local\Microsoft\Windows\Temporary Internet Files\Content.IE5\X5ND3ZXO\MP900443411[1].jpg"/>
          <p:cNvPicPr>
            <a:picLocks noChangeAspect="1" noChangeArrowheads="1"/>
          </p:cNvPicPr>
          <p:nvPr/>
        </p:nvPicPr>
        <p:blipFill>
          <a:blip r:embed="rId3">
            <a:extLst>
              <a:ext uri="{BEBA8EAE-BF5A-486C-A8C5-ECC9F3942E4B}">
                <a14:imgProps xmlns:a14="http://schemas.microsoft.com/office/drawing/2010/main">
                  <a14:imgLayer r:embed="rId4">
                    <a14:imgEffect>
                      <a14:artisticGlowEdges/>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900379" y="1697800"/>
            <a:ext cx="4308149" cy="2867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Is </a:t>
            </a:r>
            <a:r>
              <a:rPr lang="en-US" dirty="0" smtClean="0"/>
              <a:t>Law?</a:t>
            </a:r>
            <a:endParaRPr lang="en-US" dirty="0"/>
          </a:p>
        </p:txBody>
      </p:sp>
      <p:sp>
        <p:nvSpPr>
          <p:cNvPr id="3" name="Content Placeholder 2"/>
          <p:cNvSpPr>
            <a:spLocks noGrp="1"/>
          </p:cNvSpPr>
          <p:nvPr>
            <p:ph idx="1"/>
          </p:nvPr>
        </p:nvSpPr>
        <p:spPr>
          <a:xfrm>
            <a:off x="457200" y="1600200"/>
            <a:ext cx="4443179" cy="5257800"/>
          </a:xfrm>
        </p:spPr>
        <p:txBody>
          <a:bodyPr>
            <a:normAutofit fontScale="92500" lnSpcReduction="10000"/>
          </a:bodyPr>
          <a:lstStyle/>
          <a:p>
            <a:r>
              <a:rPr lang="en-US" dirty="0" smtClean="0">
                <a:solidFill>
                  <a:schemeClr val="accent3">
                    <a:lumMod val="75000"/>
                  </a:schemeClr>
                </a:solidFill>
              </a:rPr>
              <a:t>Social laws</a:t>
            </a:r>
            <a:endParaRPr lang="en-US" dirty="0" smtClean="0">
              <a:solidFill>
                <a:schemeClr val="accent3">
                  <a:lumMod val="75000"/>
                </a:schemeClr>
              </a:solidFill>
            </a:endParaRPr>
          </a:p>
          <a:p>
            <a:pPr lvl="1"/>
            <a:r>
              <a:rPr lang="en-US" dirty="0" smtClean="0"/>
              <a:t>Designed to give us </a:t>
            </a:r>
            <a:r>
              <a:rPr lang="en-US" dirty="0" smtClean="0"/>
              <a:t>“measured freedom”</a:t>
            </a:r>
          </a:p>
          <a:p>
            <a:pPr lvl="2"/>
            <a:r>
              <a:rPr lang="en-US" dirty="0" smtClean="0"/>
              <a:t>Traffic laws are to promote the liberty to drive; they do not license the liberty to drive reckless or erupt in road rage, etc.</a:t>
            </a:r>
          </a:p>
          <a:p>
            <a:pPr lvl="2"/>
            <a:r>
              <a:rPr lang="en-US" dirty="0" smtClean="0"/>
              <a:t>Right to bear arms, freedom of speech, pursuit of happiness, etc.</a:t>
            </a:r>
          </a:p>
          <a:p>
            <a:pPr lvl="2"/>
            <a:r>
              <a:rPr lang="en-US" dirty="0" smtClean="0"/>
              <a:t>With freedom comes responsibility</a:t>
            </a:r>
            <a:endParaRPr lang="en-US" dirty="0" smtClean="0"/>
          </a:p>
          <a:p>
            <a:pPr lvl="2"/>
            <a:r>
              <a:rPr lang="en-US" dirty="0" smtClean="0"/>
              <a:t>Not freedom at the </a:t>
            </a:r>
            <a:r>
              <a:rPr lang="en-US" dirty="0" smtClean="0"/>
              <a:t>expense </a:t>
            </a:r>
            <a:r>
              <a:rPr lang="en-US" dirty="0" smtClean="0"/>
              <a:t>of our </a:t>
            </a:r>
            <a:r>
              <a:rPr lang="en-US" dirty="0" smtClean="0"/>
              <a:t>neighbor</a:t>
            </a:r>
            <a:endParaRPr lang="en-US" dirty="0" smtClean="0"/>
          </a:p>
        </p:txBody>
      </p:sp>
      <p:pic>
        <p:nvPicPr>
          <p:cNvPr id="1026" name="Picture 2" descr="C:\Users\Steven\AppData\Local\Microsoft\Windows\Temporary Internet Files\Content.IE5\DUKK4ZBO\MP90044419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607375"/>
            <a:ext cx="4312893" cy="2964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4475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8.32562E-8 L 0.00261 0.36147 " pathEditMode="relative" rAng="0" ptsTypes="AA">
                                      <p:cBhvr>
                                        <p:cTn id="6" dur="2000" fill="hold"/>
                                        <p:tgtEl>
                                          <p:spTgt spid="1026"/>
                                        </p:tgtEl>
                                        <p:attrNameLst>
                                          <p:attrName>ppt_x</p:attrName>
                                          <p:attrName>ppt_y</p:attrName>
                                        </p:attrNameLst>
                                      </p:cBhvr>
                                      <p:rCtr x="122" y="18062"/>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smtClean="0"/>
              <a:t>Law?</a:t>
            </a:r>
            <a:endParaRPr lang="en-US" dirty="0"/>
          </a:p>
        </p:txBody>
      </p:sp>
      <p:sp>
        <p:nvSpPr>
          <p:cNvPr id="3" name="Content Placeholder 2"/>
          <p:cNvSpPr>
            <a:spLocks noGrp="1"/>
          </p:cNvSpPr>
          <p:nvPr>
            <p:ph idx="1"/>
          </p:nvPr>
        </p:nvSpPr>
        <p:spPr>
          <a:xfrm>
            <a:off x="457200" y="4495800"/>
            <a:ext cx="8229600" cy="2362200"/>
          </a:xfrm>
        </p:spPr>
        <p:txBody>
          <a:bodyPr>
            <a:normAutofit/>
          </a:bodyPr>
          <a:lstStyle/>
          <a:p>
            <a:r>
              <a:rPr lang="en-US" dirty="0" smtClean="0">
                <a:solidFill>
                  <a:schemeClr val="accent3">
                    <a:lumMod val="75000"/>
                  </a:schemeClr>
                </a:solidFill>
              </a:rPr>
              <a:t>Spiritual </a:t>
            </a:r>
            <a:r>
              <a:rPr lang="en-US" dirty="0" smtClean="0">
                <a:solidFill>
                  <a:schemeClr val="accent3">
                    <a:lumMod val="75000"/>
                  </a:schemeClr>
                </a:solidFill>
              </a:rPr>
              <a:t>laws</a:t>
            </a:r>
            <a:r>
              <a:rPr lang="en-US" dirty="0" smtClean="0"/>
              <a:t> (Ps. 19:7-11)</a:t>
            </a:r>
          </a:p>
          <a:p>
            <a:pPr lvl="1"/>
            <a:r>
              <a:rPr lang="en-US" dirty="0" smtClean="0"/>
              <a:t>Are </a:t>
            </a:r>
            <a:r>
              <a:rPr lang="en-US" dirty="0" smtClean="0"/>
              <a:t>designed to </a:t>
            </a:r>
            <a:r>
              <a:rPr lang="en-US" dirty="0" smtClean="0"/>
              <a:t>benefit us when obeyed (compare, Deut. 6:1-3)</a:t>
            </a:r>
          </a:p>
          <a:p>
            <a:pPr lvl="1"/>
            <a:r>
              <a:rPr lang="en-US" dirty="0" smtClean="0"/>
              <a:t>Define </a:t>
            </a:r>
            <a:r>
              <a:rPr lang="en-US" dirty="0" smtClean="0"/>
              <a:t> </a:t>
            </a:r>
            <a:r>
              <a:rPr lang="en-US" dirty="0" smtClean="0"/>
              <a:t>what is right, wrong, true, good, etc</a:t>
            </a:r>
            <a:r>
              <a:rPr lang="en-US" dirty="0" smtClean="0"/>
              <a:t>.</a:t>
            </a:r>
            <a:endParaRPr lang="en-US" dirty="0" smtClean="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encilGrayscale trans="67000"/>
                    </a14:imgEffect>
                  </a14:imgLayer>
                </a14:imgProps>
              </a:ext>
              <a:ext uri="{28A0092B-C50C-407E-A947-70E740481C1C}">
                <a14:useLocalDpi xmlns:a14="http://schemas.microsoft.com/office/drawing/2010/main" val="0"/>
              </a:ext>
            </a:extLst>
          </a:blip>
          <a:srcRect/>
          <a:stretch>
            <a:fillRect/>
          </a:stretch>
        </p:blipFill>
        <p:spPr bwMode="auto">
          <a:xfrm>
            <a:off x="685800" y="1143000"/>
            <a:ext cx="7772400" cy="2133600"/>
          </a:xfrm>
          <a:prstGeom prst="rect">
            <a:avLst/>
          </a:prstGeom>
          <a:noFill/>
          <a:ln>
            <a:noFill/>
          </a:ln>
          <a:effectLst>
            <a:outerShdw dist="35921" dir="2700000" algn="ctr" rotWithShape="0">
              <a:schemeClr val="bg2"/>
            </a:outerShdw>
            <a:reflection blurRad="76200" stA="52000" endA="300" endPos="41000" dir="5400000" sy="-100000" algn="bl" rotWithShape="0"/>
            <a:softEdge rad="76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45012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6781800" cy="1600200"/>
          </a:xfrm>
        </p:spPr>
        <p:txBody>
          <a:bodyPr>
            <a:normAutofit/>
          </a:bodyPr>
          <a:lstStyle/>
          <a:p>
            <a:r>
              <a:rPr lang="en-US" dirty="0"/>
              <a:t>2 Timothy </a:t>
            </a:r>
            <a:r>
              <a:rPr lang="en-US" dirty="0" smtClean="0"/>
              <a:t>2:15</a:t>
            </a:r>
            <a:endParaRPr lang="en-US" dirty="0"/>
          </a:p>
        </p:txBody>
      </p:sp>
      <p:sp>
        <p:nvSpPr>
          <p:cNvPr id="3" name="Content Placeholder 2"/>
          <p:cNvSpPr>
            <a:spLocks noGrp="1"/>
          </p:cNvSpPr>
          <p:nvPr>
            <p:ph idx="1"/>
          </p:nvPr>
        </p:nvSpPr>
        <p:spPr>
          <a:xfrm>
            <a:off x="762000" y="1546086"/>
            <a:ext cx="7924800" cy="4702314"/>
          </a:xfrm>
        </p:spPr>
        <p:txBody>
          <a:bodyPr>
            <a:normAutofit lnSpcReduction="10000"/>
          </a:bodyPr>
          <a:lstStyle/>
          <a:p>
            <a:r>
              <a:rPr lang="en-US" b="1" dirty="0" smtClean="0"/>
              <a:t>Separate Covenants:  </a:t>
            </a:r>
            <a:r>
              <a:rPr lang="en-US" dirty="0" smtClean="0"/>
              <a:t>Old and New Covenants</a:t>
            </a:r>
          </a:p>
          <a:p>
            <a:r>
              <a:rPr lang="en-US" b="1" dirty="0" smtClean="0"/>
              <a:t>Called</a:t>
            </a:r>
            <a:r>
              <a:rPr lang="en-US" b="1" dirty="0" smtClean="0"/>
              <a:t> </a:t>
            </a:r>
            <a:r>
              <a:rPr lang="en-US" b="1" dirty="0" smtClean="0"/>
              <a:t>“New” makes the other “Old”</a:t>
            </a:r>
          </a:p>
          <a:p>
            <a:pPr lvl="1"/>
            <a:r>
              <a:rPr lang="en-US" dirty="0"/>
              <a:t>“In that He says, </a:t>
            </a:r>
            <a:r>
              <a:rPr lang="en-US" dirty="0" smtClean="0"/>
              <a:t>‘A </a:t>
            </a:r>
            <a:r>
              <a:rPr lang="en-US" dirty="0"/>
              <a:t>new covenant</a:t>
            </a:r>
            <a:r>
              <a:rPr lang="en-US" dirty="0" smtClean="0"/>
              <a:t>,’ </a:t>
            </a:r>
            <a:r>
              <a:rPr lang="en-US" dirty="0"/>
              <a:t>He has made the first </a:t>
            </a:r>
            <a:r>
              <a:rPr lang="en-US" b="1" dirty="0"/>
              <a:t>obsolete</a:t>
            </a:r>
            <a:r>
              <a:rPr lang="en-US" dirty="0"/>
              <a:t>. Now what is becoming </a:t>
            </a:r>
            <a:r>
              <a:rPr lang="en-US" b="1" dirty="0"/>
              <a:t>obsolete</a:t>
            </a:r>
            <a:r>
              <a:rPr lang="en-US" dirty="0"/>
              <a:t> and growing </a:t>
            </a:r>
            <a:r>
              <a:rPr lang="en-US" b="1" dirty="0"/>
              <a:t>old</a:t>
            </a:r>
            <a:r>
              <a:rPr lang="en-US" dirty="0"/>
              <a:t> is ready to vanish </a:t>
            </a:r>
            <a:r>
              <a:rPr lang="en-US" dirty="0" smtClean="0"/>
              <a:t>away” (Heb. 8:13)</a:t>
            </a:r>
          </a:p>
          <a:p>
            <a:r>
              <a:rPr lang="en-US" b="1" dirty="0" smtClean="0"/>
              <a:t>Cannot Coexist</a:t>
            </a:r>
            <a:r>
              <a:rPr lang="en-US" b="1" dirty="0"/>
              <a:t>: </a:t>
            </a:r>
            <a:r>
              <a:rPr lang="en-US" dirty="0"/>
              <a:t>“…He takes away the first that He may establish the </a:t>
            </a:r>
            <a:r>
              <a:rPr lang="en-US" dirty="0" smtClean="0"/>
              <a:t>second” (Heb. 10:9)</a:t>
            </a:r>
          </a:p>
          <a:p>
            <a:pPr lvl="1"/>
            <a:r>
              <a:rPr lang="en-US" sz="2400" dirty="0" smtClean="0"/>
              <a:t>Much religious confusion </a:t>
            </a:r>
            <a:r>
              <a:rPr lang="en-US" sz="2400" dirty="0" smtClean="0"/>
              <a:t>stems from an improper understanding </a:t>
            </a:r>
            <a:r>
              <a:rPr lang="en-US" sz="2400" dirty="0" smtClean="0"/>
              <a:t>of the covenants (Sabbath-keeping</a:t>
            </a:r>
            <a:r>
              <a:rPr lang="en-US" sz="2400" dirty="0" smtClean="0"/>
              <a:t>, instrumental music, infant baptism, divorce, separate priesthood, works, etc.)</a:t>
            </a:r>
          </a:p>
          <a:p>
            <a:pPr lvl="1"/>
            <a:r>
              <a:rPr lang="en-US" sz="2400" dirty="0" smtClean="0"/>
              <a:t>“Rightly dividing the word of God” in the most basic form</a:t>
            </a:r>
          </a:p>
        </p:txBody>
      </p:sp>
      <p:sp>
        <p:nvSpPr>
          <p:cNvPr id="4" name="TextBox 3"/>
          <p:cNvSpPr txBox="1"/>
          <p:nvPr/>
        </p:nvSpPr>
        <p:spPr>
          <a:xfrm>
            <a:off x="849815" y="457200"/>
            <a:ext cx="3493585" cy="707886"/>
          </a:xfrm>
          <a:prstGeom prst="rect">
            <a:avLst/>
          </a:prstGeom>
          <a:noFill/>
        </p:spPr>
        <p:txBody>
          <a:bodyPr wrap="none" rtlCol="0">
            <a:spAutoFit/>
          </a:bodyPr>
          <a:lstStyle/>
          <a:p>
            <a:r>
              <a:rPr lang="en-US" sz="4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j-lt"/>
              </a:rPr>
              <a:t>OLD TESTAMENT</a:t>
            </a:r>
            <a:endParaRPr lang="en-US" sz="4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j-lt"/>
            </a:endParaRPr>
          </a:p>
        </p:txBody>
      </p:sp>
      <p:sp>
        <p:nvSpPr>
          <p:cNvPr id="5" name="TextBox 4"/>
          <p:cNvSpPr txBox="1"/>
          <p:nvPr/>
        </p:nvSpPr>
        <p:spPr>
          <a:xfrm>
            <a:off x="4648200" y="457200"/>
            <a:ext cx="3642664" cy="707886"/>
          </a:xfrm>
          <a:prstGeom prst="rect">
            <a:avLst/>
          </a:prstGeom>
          <a:noFill/>
        </p:spPr>
        <p:txBody>
          <a:bodyPr wrap="none" rtlCol="0">
            <a:spAutoFit/>
          </a:bodyPr>
          <a:lstStyle/>
          <a:p>
            <a:r>
              <a:rPr lang="en-US" sz="4000" b="1" spc="100" dirty="0" smtClean="0">
                <a:ln w="18000">
                  <a:solidFill>
                    <a:srgbClr val="92D050"/>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j-lt"/>
              </a:rPr>
              <a:t>NEW TESTAMENT</a:t>
            </a:r>
            <a:endParaRPr lang="en-US" sz="4000" b="1" spc="100" dirty="0">
              <a:ln w="18000">
                <a:solidFill>
                  <a:srgbClr val="92D050"/>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j-lt"/>
            </a:endParaRPr>
          </a:p>
        </p:txBody>
      </p:sp>
    </p:spTree>
    <p:extLst>
      <p:ext uri="{BB962C8B-B14F-4D97-AF65-F5344CB8AC3E}">
        <p14:creationId xmlns:p14="http://schemas.microsoft.com/office/powerpoint/2010/main" val="3707117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33400" y="5059164"/>
            <a:ext cx="3962400" cy="1189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3400" y="4419858"/>
            <a:ext cx="3962400" cy="639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3400" y="3870960"/>
            <a:ext cx="3962400" cy="548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3400" y="3200401"/>
            <a:ext cx="3962400" cy="670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 y="2667001"/>
            <a:ext cx="3962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33400" y="1797997"/>
            <a:ext cx="3962400" cy="869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09600" y="1721796"/>
            <a:ext cx="3886200" cy="4526604"/>
          </a:xfrm>
        </p:spPr>
        <p:txBody>
          <a:bodyPr>
            <a:normAutofit fontScale="77500" lnSpcReduction="20000"/>
          </a:bodyPr>
          <a:lstStyle/>
          <a:p>
            <a:pPr>
              <a:buClr>
                <a:schemeClr val="accent1">
                  <a:lumMod val="20000"/>
                  <a:lumOff val="80000"/>
                </a:schemeClr>
              </a:buClr>
            </a:pPr>
            <a:r>
              <a:rPr lang="en-US" dirty="0" smtClean="0">
                <a:solidFill>
                  <a:schemeClr val="bg1">
                    <a:lumMod val="95000"/>
                  </a:schemeClr>
                </a:solidFill>
              </a:rPr>
              <a:t>Prophets and Psalms fall under “law” (1 Cor. 14:21; Jn. 10:34)</a:t>
            </a:r>
          </a:p>
          <a:p>
            <a:pPr>
              <a:buClr>
                <a:schemeClr val="accent1">
                  <a:lumMod val="20000"/>
                  <a:lumOff val="80000"/>
                </a:schemeClr>
              </a:buClr>
            </a:pPr>
            <a:r>
              <a:rPr lang="en-US" dirty="0" smtClean="0">
                <a:solidFill>
                  <a:schemeClr val="bg1">
                    <a:lumMod val="95000"/>
                  </a:schemeClr>
                </a:solidFill>
              </a:rPr>
              <a:t>Points to Christ (Jn. 5:39; Gal. 3:24)</a:t>
            </a:r>
          </a:p>
          <a:p>
            <a:pPr>
              <a:buClr>
                <a:schemeClr val="accent1">
                  <a:lumMod val="20000"/>
                  <a:lumOff val="80000"/>
                </a:schemeClr>
              </a:buClr>
            </a:pPr>
            <a:r>
              <a:rPr lang="en-US" dirty="0" smtClean="0">
                <a:solidFill>
                  <a:schemeClr val="bg1">
                    <a:lumMod val="95000"/>
                  </a:schemeClr>
                </a:solidFill>
              </a:rPr>
              <a:t>Looks to the New Testament (Jer. 31:31-34; Gal. 3:22, 23)</a:t>
            </a:r>
          </a:p>
          <a:p>
            <a:pPr>
              <a:buClr>
                <a:schemeClr val="accent1">
                  <a:lumMod val="20000"/>
                  <a:lumOff val="80000"/>
                </a:schemeClr>
              </a:buClr>
            </a:pPr>
            <a:r>
              <a:rPr lang="en-US" dirty="0" smtClean="0">
                <a:solidFill>
                  <a:schemeClr val="bg1">
                    <a:lumMod val="95000"/>
                  </a:schemeClr>
                </a:solidFill>
              </a:rPr>
              <a:t>Could not justify (Acts 13:39; Gal. 2:21)</a:t>
            </a:r>
          </a:p>
          <a:p>
            <a:pPr>
              <a:buClr>
                <a:schemeClr val="accent1">
                  <a:lumMod val="20000"/>
                  <a:lumOff val="80000"/>
                </a:schemeClr>
              </a:buClr>
            </a:pPr>
            <a:r>
              <a:rPr lang="en-US" dirty="0" smtClean="0">
                <a:solidFill>
                  <a:schemeClr val="bg1">
                    <a:lumMod val="95000"/>
                  </a:schemeClr>
                </a:solidFill>
              </a:rPr>
              <a:t>Reveals examples of godliness (Heb. </a:t>
            </a:r>
            <a:r>
              <a:rPr lang="en-US" dirty="0" smtClean="0">
                <a:solidFill>
                  <a:schemeClr val="bg1">
                    <a:lumMod val="95000"/>
                  </a:schemeClr>
                </a:solidFill>
              </a:rPr>
              <a:t>11:4ff)</a:t>
            </a:r>
            <a:endParaRPr lang="en-US" dirty="0" smtClean="0">
              <a:solidFill>
                <a:schemeClr val="bg1">
                  <a:lumMod val="95000"/>
                </a:schemeClr>
              </a:solidFill>
            </a:endParaRPr>
          </a:p>
          <a:p>
            <a:pPr>
              <a:buClr>
                <a:schemeClr val="accent1">
                  <a:lumMod val="20000"/>
                  <a:lumOff val="80000"/>
                </a:schemeClr>
              </a:buClr>
            </a:pPr>
            <a:r>
              <a:rPr lang="en-US" dirty="0" smtClean="0">
                <a:solidFill>
                  <a:schemeClr val="bg1">
                    <a:lumMod val="95000"/>
                  </a:schemeClr>
                </a:solidFill>
              </a:rPr>
              <a:t>Contrasts the holiness of God to the wickedness of man (Ps. 119:137, 138; 130:3; Rom. 3:19, 20)</a:t>
            </a:r>
            <a:endParaRPr lang="en-US" dirty="0">
              <a:solidFill>
                <a:schemeClr val="bg1">
                  <a:lumMod val="95000"/>
                </a:schemeClr>
              </a:solidFill>
            </a:endParaRPr>
          </a:p>
        </p:txBody>
      </p:sp>
      <p:sp>
        <p:nvSpPr>
          <p:cNvPr id="10" name="Content Placeholder 9"/>
          <p:cNvSpPr>
            <a:spLocks noGrp="1"/>
          </p:cNvSpPr>
          <p:nvPr>
            <p:ph sz="half" idx="2"/>
          </p:nvPr>
        </p:nvSpPr>
        <p:spPr>
          <a:xfrm>
            <a:off x="4648200" y="1721603"/>
            <a:ext cx="3810000" cy="4526797"/>
          </a:xfrm>
        </p:spPr>
        <p:txBody>
          <a:bodyPr>
            <a:normAutofit fontScale="77500" lnSpcReduction="20000"/>
          </a:bodyPr>
          <a:lstStyle/>
          <a:p>
            <a:pPr>
              <a:buFont typeface="Wingdings" pitchFamily="2" charset="2"/>
              <a:buChar char="ü"/>
            </a:pPr>
            <a:r>
              <a:rPr lang="en-US" b="1" dirty="0" smtClean="0"/>
              <a:t>Fulfills the Old (Matt. 5:17</a:t>
            </a:r>
            <a:r>
              <a:rPr lang="en-US" b="1" dirty="0" smtClean="0"/>
              <a:t>)</a:t>
            </a:r>
          </a:p>
          <a:p>
            <a:pPr>
              <a:buFont typeface="Wingdings" pitchFamily="2" charset="2"/>
              <a:buChar char="ü"/>
            </a:pPr>
            <a:r>
              <a:rPr lang="en-US" b="1" dirty="0" smtClean="0"/>
              <a:t>Delivers us from the Old (Rom. 7:6; Eph. 2:15)</a:t>
            </a:r>
            <a:endParaRPr lang="en-US" b="1" dirty="0" smtClean="0"/>
          </a:p>
          <a:p>
            <a:pPr>
              <a:buFont typeface="Wingdings" pitchFamily="2" charset="2"/>
              <a:buChar char="ü"/>
            </a:pPr>
            <a:r>
              <a:rPr lang="en-US" b="1" dirty="0" smtClean="0"/>
              <a:t>Reveals the full nature of God (Jn. 8:38; 14:7-11; Col. 1:15)</a:t>
            </a:r>
          </a:p>
          <a:p>
            <a:pPr>
              <a:buFont typeface="Wingdings" pitchFamily="2" charset="2"/>
              <a:buChar char="ü"/>
            </a:pPr>
            <a:r>
              <a:rPr lang="en-US" b="1" dirty="0" smtClean="0"/>
              <a:t>Reveals the full malignity of sin (2 Cor. 5:21)</a:t>
            </a:r>
          </a:p>
          <a:p>
            <a:pPr>
              <a:buFont typeface="Wingdings" pitchFamily="2" charset="2"/>
              <a:buChar char="ü"/>
            </a:pPr>
            <a:r>
              <a:rPr lang="en-US" b="1" dirty="0" smtClean="0"/>
              <a:t>Reveals the righteousness of God (Rom. </a:t>
            </a:r>
            <a:r>
              <a:rPr lang="en-US" b="1" dirty="0" smtClean="0"/>
              <a:t>1:16, 17; </a:t>
            </a:r>
            <a:r>
              <a:rPr lang="en-US" b="1" dirty="0" smtClean="0"/>
              <a:t>3:21)</a:t>
            </a:r>
          </a:p>
          <a:p>
            <a:pPr>
              <a:buFont typeface="Wingdings" pitchFamily="2" charset="2"/>
              <a:buChar char="ü"/>
            </a:pPr>
            <a:r>
              <a:rPr lang="en-US" b="1" dirty="0" smtClean="0"/>
              <a:t>Reveals the plan for pardon/atonement (Col. 1:14, 20; Rom. 5:9; 6:3, 4)</a:t>
            </a:r>
            <a:endParaRPr lang="en-US" b="1" dirty="0"/>
          </a:p>
        </p:txBody>
      </p:sp>
      <p:sp>
        <p:nvSpPr>
          <p:cNvPr id="4" name="TextBox 3"/>
          <p:cNvSpPr txBox="1"/>
          <p:nvPr/>
        </p:nvSpPr>
        <p:spPr>
          <a:xfrm>
            <a:off x="849815" y="457200"/>
            <a:ext cx="3493585" cy="707886"/>
          </a:xfrm>
          <a:prstGeom prst="rect">
            <a:avLst/>
          </a:prstGeom>
          <a:noFill/>
        </p:spPr>
        <p:txBody>
          <a:bodyPr wrap="none" rtlCol="0">
            <a:spAutoFit/>
          </a:bodyPr>
          <a:lstStyle/>
          <a:p>
            <a:r>
              <a:rPr lang="en-US" sz="4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j-lt"/>
              </a:rPr>
              <a:t>OLD TESTAMENT</a:t>
            </a:r>
            <a:endParaRPr lang="en-US" sz="4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j-lt"/>
            </a:endParaRPr>
          </a:p>
        </p:txBody>
      </p:sp>
      <p:sp>
        <p:nvSpPr>
          <p:cNvPr id="5" name="TextBox 4"/>
          <p:cNvSpPr txBox="1"/>
          <p:nvPr/>
        </p:nvSpPr>
        <p:spPr>
          <a:xfrm>
            <a:off x="4648200" y="457200"/>
            <a:ext cx="3642664" cy="707886"/>
          </a:xfrm>
          <a:prstGeom prst="rect">
            <a:avLst/>
          </a:prstGeom>
          <a:noFill/>
        </p:spPr>
        <p:txBody>
          <a:bodyPr wrap="none" rtlCol="0">
            <a:spAutoFit/>
          </a:bodyPr>
          <a:lstStyle/>
          <a:p>
            <a:r>
              <a:rPr lang="en-US" sz="4000" b="1" spc="100" dirty="0" smtClean="0">
                <a:ln w="18000">
                  <a:solidFill>
                    <a:srgbClr val="92D050"/>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j-lt"/>
              </a:rPr>
              <a:t>NEW TESTAMENT</a:t>
            </a:r>
            <a:endParaRPr lang="en-US" sz="4000" b="1" spc="100" dirty="0">
              <a:ln w="18000">
                <a:solidFill>
                  <a:srgbClr val="92D050"/>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j-lt"/>
            </a:endParaRPr>
          </a:p>
        </p:txBody>
      </p:sp>
      <p:sp>
        <p:nvSpPr>
          <p:cNvPr id="6" name="TextBox 5"/>
          <p:cNvSpPr txBox="1"/>
          <p:nvPr/>
        </p:nvSpPr>
        <p:spPr>
          <a:xfrm>
            <a:off x="1208246" y="1000035"/>
            <a:ext cx="2776722" cy="461665"/>
          </a:xfrm>
          <a:prstGeom prst="rect">
            <a:avLst/>
          </a:prstGeom>
          <a:noFill/>
        </p:spPr>
        <p:txBody>
          <a:bodyPr wrap="none" rtlCol="0">
            <a:spAutoFit/>
          </a:bodyPr>
          <a:lstStyle/>
          <a:p>
            <a:r>
              <a:rPr lang="en-US" sz="2400" i="1" dirty="0" smtClean="0">
                <a:latin typeface="Aharoni" pitchFamily="2" charset="-79"/>
                <a:cs typeface="Aharoni" pitchFamily="2" charset="-79"/>
              </a:rPr>
              <a:t>The Law of Moses</a:t>
            </a:r>
            <a:endParaRPr lang="en-US" sz="2400" i="1" dirty="0">
              <a:latin typeface="Aharoni" pitchFamily="2" charset="-79"/>
              <a:cs typeface="Aharoni" pitchFamily="2" charset="-79"/>
            </a:endParaRPr>
          </a:p>
        </p:txBody>
      </p:sp>
      <p:sp>
        <p:nvSpPr>
          <p:cNvPr id="7" name="TextBox 6"/>
          <p:cNvSpPr txBox="1"/>
          <p:nvPr/>
        </p:nvSpPr>
        <p:spPr>
          <a:xfrm>
            <a:off x="5138078" y="1002268"/>
            <a:ext cx="2662908" cy="461665"/>
          </a:xfrm>
          <a:prstGeom prst="rect">
            <a:avLst/>
          </a:prstGeom>
          <a:noFill/>
        </p:spPr>
        <p:txBody>
          <a:bodyPr wrap="none" rtlCol="0">
            <a:spAutoFit/>
          </a:bodyPr>
          <a:lstStyle/>
          <a:p>
            <a:r>
              <a:rPr lang="en-US" sz="2400" i="1" dirty="0" smtClean="0">
                <a:latin typeface="Aharoni" pitchFamily="2" charset="-79"/>
                <a:cs typeface="Aharoni" pitchFamily="2" charset="-79"/>
              </a:rPr>
              <a:t>The Law of Christ</a:t>
            </a:r>
            <a:endParaRPr lang="en-US" sz="2400" i="1" dirty="0">
              <a:latin typeface="Aharoni" pitchFamily="2" charset="-79"/>
              <a:cs typeface="Aharoni" pitchFamily="2" charset="-79"/>
            </a:endParaRPr>
          </a:p>
        </p:txBody>
      </p:sp>
      <p:sp>
        <p:nvSpPr>
          <p:cNvPr id="8" name="TextBox 7"/>
          <p:cNvSpPr txBox="1"/>
          <p:nvPr/>
        </p:nvSpPr>
        <p:spPr>
          <a:xfrm>
            <a:off x="1530756" y="1352272"/>
            <a:ext cx="2061205" cy="369332"/>
          </a:xfrm>
          <a:prstGeom prst="rect">
            <a:avLst/>
          </a:prstGeom>
          <a:noFill/>
        </p:spPr>
        <p:txBody>
          <a:bodyPr wrap="none" rtlCol="0">
            <a:spAutoFit/>
          </a:bodyPr>
          <a:lstStyle/>
          <a:p>
            <a:pPr algn="ctr"/>
            <a:r>
              <a:rPr lang="en-US" i="1" dirty="0" smtClean="0"/>
              <a:t>Moses and </a:t>
            </a:r>
            <a:r>
              <a:rPr lang="en-US" i="1" dirty="0"/>
              <a:t>P</a:t>
            </a:r>
            <a:r>
              <a:rPr lang="en-US" i="1" dirty="0" smtClean="0"/>
              <a:t>rophets</a:t>
            </a:r>
            <a:endParaRPr lang="en-US" i="1" dirty="0"/>
          </a:p>
        </p:txBody>
      </p:sp>
      <p:sp>
        <p:nvSpPr>
          <p:cNvPr id="9" name="TextBox 8"/>
          <p:cNvSpPr txBox="1"/>
          <p:nvPr/>
        </p:nvSpPr>
        <p:spPr>
          <a:xfrm>
            <a:off x="5321227" y="1352465"/>
            <a:ext cx="2001510" cy="369332"/>
          </a:xfrm>
          <a:prstGeom prst="rect">
            <a:avLst/>
          </a:prstGeom>
          <a:noFill/>
        </p:spPr>
        <p:txBody>
          <a:bodyPr wrap="none" rtlCol="0">
            <a:spAutoFit/>
          </a:bodyPr>
          <a:lstStyle/>
          <a:p>
            <a:pPr algn="ctr"/>
            <a:r>
              <a:rPr lang="en-US" i="1" dirty="0" smtClean="0"/>
              <a:t>Christ and Apostles</a:t>
            </a:r>
            <a:endParaRPr lang="en-US" i="1" dirty="0"/>
          </a:p>
        </p:txBody>
      </p:sp>
    </p:spTree>
    <p:extLst>
      <p:ext uri="{BB962C8B-B14F-4D97-AF65-F5344CB8AC3E}">
        <p14:creationId xmlns:p14="http://schemas.microsoft.com/office/powerpoint/2010/main" val="360636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par>
                          <p:cTn id="15" fill="hold">
                            <p:stCondLst>
                              <p:cond delay="0"/>
                            </p:stCondLst>
                            <p:childTnLst>
                              <p:par>
                                <p:cTn id="16" presetID="16" presetClass="entr" presetSubtype="2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par>
                          <p:cTn id="23" fill="hold">
                            <p:stCondLst>
                              <p:cond delay="0"/>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par>
                          <p:cTn id="31" fill="hold">
                            <p:stCondLst>
                              <p:cond delay="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par>
                          <p:cTn id="39" fill="hold">
                            <p:stCondLst>
                              <p:cond delay="0"/>
                            </p:stCondLst>
                            <p:childTnLst>
                              <p:par>
                                <p:cTn id="40" presetID="16" presetClass="entr" presetSubtype="21"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par>
                          <p:cTn id="47" fill="hold">
                            <p:stCondLst>
                              <p:cond delay="0"/>
                            </p:stCondLst>
                            <p:childTnLst>
                              <p:par>
                                <p:cTn id="48" presetID="16" presetClass="entr" presetSubtype="21"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P spid="12" grpId="0" animBg="1"/>
      <p:bldP spid="11" grpId="0" animBg="1"/>
      <p:bldP spid="2" grpId="0" animBg="1"/>
      <p:bldP spid="3" grpId="0" uiExpand="1" build="p"/>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6781800" cy="1600200"/>
          </a:xfrm>
        </p:spPr>
        <p:txBody>
          <a:bodyPr>
            <a:normAutofit/>
          </a:bodyPr>
          <a:lstStyle/>
          <a:p>
            <a:r>
              <a:rPr lang="en-US" dirty="0"/>
              <a:t>2 Timothy </a:t>
            </a:r>
            <a:r>
              <a:rPr lang="en-US" dirty="0" smtClean="0"/>
              <a:t>2:15</a:t>
            </a:r>
            <a:endParaRPr lang="en-US" dirty="0"/>
          </a:p>
        </p:txBody>
      </p:sp>
      <p:sp>
        <p:nvSpPr>
          <p:cNvPr id="3" name="Content Placeholder 2"/>
          <p:cNvSpPr>
            <a:spLocks noGrp="1"/>
          </p:cNvSpPr>
          <p:nvPr>
            <p:ph idx="1"/>
          </p:nvPr>
        </p:nvSpPr>
        <p:spPr>
          <a:xfrm>
            <a:off x="762000" y="2609910"/>
            <a:ext cx="7924800" cy="2952690"/>
          </a:xfrm>
        </p:spPr>
        <p:txBody>
          <a:bodyPr>
            <a:noAutofit/>
          </a:bodyPr>
          <a:lstStyle/>
          <a:p>
            <a:pPr marL="0" indent="0">
              <a:buNone/>
            </a:pPr>
            <a:r>
              <a:rPr lang="en-US" sz="4800" i="1" dirty="0" smtClean="0"/>
              <a:t>Making</a:t>
            </a:r>
            <a:r>
              <a:rPr lang="en-US" sz="4800" dirty="0" smtClean="0"/>
              <a:t> </a:t>
            </a:r>
            <a:r>
              <a:rPr lang="en-US" sz="4400" dirty="0" smtClean="0">
                <a:solidFill>
                  <a:schemeClr val="accent1">
                    <a:lumMod val="75000"/>
                  </a:schemeClr>
                </a:solidFill>
                <a:latin typeface="Forte" pitchFamily="66" charset="0"/>
              </a:rPr>
              <a:t>divisions</a:t>
            </a:r>
            <a:r>
              <a:rPr lang="en-US" sz="4400" dirty="0" smtClean="0">
                <a:solidFill>
                  <a:schemeClr val="accent1">
                    <a:lumMod val="75000"/>
                  </a:schemeClr>
                </a:solidFill>
              </a:rPr>
              <a:t> </a:t>
            </a:r>
            <a:r>
              <a:rPr lang="en-US" sz="4400" dirty="0" smtClean="0"/>
              <a:t>where there are none intended is wrongly dividing the word!</a:t>
            </a:r>
            <a:endParaRPr lang="en-US" sz="4400" dirty="0"/>
          </a:p>
        </p:txBody>
      </p:sp>
      <p:sp>
        <p:nvSpPr>
          <p:cNvPr id="4" name="TextBox 3"/>
          <p:cNvSpPr txBox="1"/>
          <p:nvPr/>
        </p:nvSpPr>
        <p:spPr>
          <a:xfrm>
            <a:off x="849815" y="457200"/>
            <a:ext cx="3493585" cy="707886"/>
          </a:xfrm>
          <a:prstGeom prst="rect">
            <a:avLst/>
          </a:prstGeom>
          <a:noFill/>
        </p:spPr>
        <p:txBody>
          <a:bodyPr wrap="none" rtlCol="0">
            <a:spAutoFit/>
          </a:bodyPr>
          <a:lstStyle/>
          <a:p>
            <a:r>
              <a:rPr lang="en-US" sz="4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j-lt"/>
              </a:rPr>
              <a:t>OLD TESTAMENT</a:t>
            </a:r>
            <a:endParaRPr lang="en-US" sz="4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j-lt"/>
            </a:endParaRPr>
          </a:p>
        </p:txBody>
      </p:sp>
      <p:sp>
        <p:nvSpPr>
          <p:cNvPr id="5" name="TextBox 4"/>
          <p:cNvSpPr txBox="1"/>
          <p:nvPr/>
        </p:nvSpPr>
        <p:spPr>
          <a:xfrm>
            <a:off x="4648200" y="457200"/>
            <a:ext cx="3642664" cy="707886"/>
          </a:xfrm>
          <a:prstGeom prst="rect">
            <a:avLst/>
          </a:prstGeom>
          <a:noFill/>
        </p:spPr>
        <p:txBody>
          <a:bodyPr wrap="none" rtlCol="0">
            <a:spAutoFit/>
          </a:bodyPr>
          <a:lstStyle/>
          <a:p>
            <a:r>
              <a:rPr lang="en-US" sz="4000" b="1" spc="100" dirty="0" smtClean="0">
                <a:ln w="18000">
                  <a:solidFill>
                    <a:srgbClr val="92D050"/>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j-lt"/>
              </a:rPr>
              <a:t>NEW TESTAMENT</a:t>
            </a:r>
            <a:endParaRPr lang="en-US" sz="4000" b="1" spc="100" dirty="0">
              <a:ln w="18000">
                <a:solidFill>
                  <a:srgbClr val="92D050"/>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j-lt"/>
            </a:endParaRPr>
          </a:p>
        </p:txBody>
      </p:sp>
      <p:cxnSp>
        <p:nvCxnSpPr>
          <p:cNvPr id="7" name="Straight Arrow Connector 6"/>
          <p:cNvCxnSpPr/>
          <p:nvPr/>
        </p:nvCxnSpPr>
        <p:spPr>
          <a:xfrm>
            <a:off x="1676400" y="1165086"/>
            <a:ext cx="0" cy="66371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985644" y="1905000"/>
            <a:ext cx="1481496" cy="400110"/>
          </a:xfrm>
          <a:prstGeom prst="rect">
            <a:avLst/>
          </a:prstGeom>
          <a:noFill/>
        </p:spPr>
        <p:txBody>
          <a:bodyPr wrap="none" rtlCol="0">
            <a:spAutoFit/>
          </a:bodyPr>
          <a:lstStyle/>
          <a:p>
            <a:r>
              <a:rPr lang="en-US" sz="2000" b="1" dirty="0" smtClean="0"/>
              <a:t>Law of God</a:t>
            </a:r>
            <a:endParaRPr lang="en-US" sz="2000" b="1" dirty="0"/>
          </a:p>
        </p:txBody>
      </p:sp>
      <p:sp>
        <p:nvSpPr>
          <p:cNvPr id="9" name="TextBox 8"/>
          <p:cNvSpPr txBox="1"/>
          <p:nvPr/>
        </p:nvSpPr>
        <p:spPr>
          <a:xfrm>
            <a:off x="2724905" y="1905000"/>
            <a:ext cx="1694695" cy="400110"/>
          </a:xfrm>
          <a:prstGeom prst="rect">
            <a:avLst/>
          </a:prstGeom>
          <a:noFill/>
        </p:spPr>
        <p:txBody>
          <a:bodyPr wrap="none" rtlCol="0">
            <a:spAutoFit/>
          </a:bodyPr>
          <a:lstStyle/>
          <a:p>
            <a:r>
              <a:rPr lang="en-US" sz="2000" b="1" dirty="0" smtClean="0"/>
              <a:t>Law of Moses</a:t>
            </a:r>
            <a:endParaRPr lang="en-US" sz="2000" b="1" dirty="0"/>
          </a:p>
        </p:txBody>
      </p:sp>
      <p:cxnSp>
        <p:nvCxnSpPr>
          <p:cNvPr id="10" name="Straight Arrow Connector 9"/>
          <p:cNvCxnSpPr/>
          <p:nvPr/>
        </p:nvCxnSpPr>
        <p:spPr>
          <a:xfrm>
            <a:off x="3505200" y="1143000"/>
            <a:ext cx="0" cy="66371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985644" y="2362200"/>
            <a:ext cx="1309974" cy="400110"/>
          </a:xfrm>
          <a:prstGeom prst="rect">
            <a:avLst/>
          </a:prstGeom>
          <a:noFill/>
        </p:spPr>
        <p:txBody>
          <a:bodyPr wrap="none" rtlCol="0">
            <a:spAutoFit/>
          </a:bodyPr>
          <a:lstStyle/>
          <a:p>
            <a:r>
              <a:rPr lang="en-US" sz="2000" i="1" dirty="0" smtClean="0"/>
              <a:t>Permanent</a:t>
            </a:r>
            <a:endParaRPr lang="en-US" sz="2000" i="1" dirty="0"/>
          </a:p>
        </p:txBody>
      </p:sp>
      <p:sp>
        <p:nvSpPr>
          <p:cNvPr id="12" name="TextBox 11"/>
          <p:cNvSpPr txBox="1"/>
          <p:nvPr/>
        </p:nvSpPr>
        <p:spPr>
          <a:xfrm>
            <a:off x="2862880" y="2362200"/>
            <a:ext cx="1328120" cy="400110"/>
          </a:xfrm>
          <a:prstGeom prst="rect">
            <a:avLst/>
          </a:prstGeom>
          <a:noFill/>
        </p:spPr>
        <p:txBody>
          <a:bodyPr wrap="none" rtlCol="0">
            <a:spAutoFit/>
          </a:bodyPr>
          <a:lstStyle/>
          <a:p>
            <a:r>
              <a:rPr lang="en-US" sz="2000" i="1" dirty="0" smtClean="0"/>
              <a:t>Temporary</a:t>
            </a:r>
            <a:endParaRPr lang="en-US" sz="2000" i="1" dirty="0"/>
          </a:p>
        </p:txBody>
      </p:sp>
      <p:cxnSp>
        <p:nvCxnSpPr>
          <p:cNvPr id="13" name="Straight Connector 12"/>
          <p:cNvCxnSpPr/>
          <p:nvPr/>
        </p:nvCxnSpPr>
        <p:spPr>
          <a:xfrm>
            <a:off x="609600" y="2302396"/>
            <a:ext cx="4267200" cy="27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5099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Distinction!</a:t>
            </a:r>
            <a:endParaRPr lang="en-US" dirty="0"/>
          </a:p>
        </p:txBody>
      </p:sp>
      <p:sp>
        <p:nvSpPr>
          <p:cNvPr id="3" name="Content Placeholder 2"/>
          <p:cNvSpPr>
            <a:spLocks noGrp="1"/>
          </p:cNvSpPr>
          <p:nvPr>
            <p:ph idx="1"/>
          </p:nvPr>
        </p:nvSpPr>
        <p:spPr>
          <a:xfrm>
            <a:off x="762000" y="381000"/>
            <a:ext cx="7543800" cy="4648200"/>
          </a:xfrm>
        </p:spPr>
        <p:txBody>
          <a:bodyPr>
            <a:normAutofit/>
          </a:bodyPr>
          <a:lstStyle/>
          <a:p>
            <a:pPr marL="0" indent="0">
              <a:buNone/>
            </a:pPr>
            <a:r>
              <a:rPr lang="en-US" sz="2800" b="1" dirty="0" smtClean="0"/>
              <a:t>Sabbath-keepers Today Contend That:</a:t>
            </a:r>
          </a:p>
          <a:p>
            <a:r>
              <a:rPr lang="en-US" sz="2800" dirty="0" smtClean="0"/>
              <a:t>The Ten Commandments constitute the “law of God” and everything else is the “Law of Moses”</a:t>
            </a:r>
          </a:p>
          <a:p>
            <a:pPr lvl="1"/>
            <a:r>
              <a:rPr lang="en-US" sz="2400" dirty="0" smtClean="0"/>
              <a:t>The </a:t>
            </a:r>
            <a:r>
              <a:rPr lang="en-US" sz="2400" dirty="0" smtClean="0"/>
              <a:t>Ten </a:t>
            </a:r>
            <a:r>
              <a:rPr lang="en-US" sz="2400" dirty="0"/>
              <a:t>C</a:t>
            </a:r>
            <a:r>
              <a:rPr lang="en-US" sz="2400" dirty="0" smtClean="0"/>
              <a:t>ommandments </a:t>
            </a:r>
            <a:r>
              <a:rPr lang="en-US" sz="2400" dirty="0" smtClean="0"/>
              <a:t>remain</a:t>
            </a:r>
          </a:p>
          <a:p>
            <a:pPr lvl="1"/>
            <a:r>
              <a:rPr lang="en-US" sz="2400" dirty="0" smtClean="0"/>
              <a:t>The </a:t>
            </a:r>
            <a:r>
              <a:rPr lang="en-US" sz="2400" dirty="0" smtClean="0"/>
              <a:t>Law of Moses was </a:t>
            </a:r>
            <a:r>
              <a:rPr lang="en-US" sz="2400" dirty="0" smtClean="0"/>
              <a:t>done away</a:t>
            </a:r>
          </a:p>
          <a:p>
            <a:r>
              <a:rPr lang="en-US" sz="2800" dirty="0" smtClean="0"/>
              <a:t>The “book of the law” is the “Law of Moses” and was done away</a:t>
            </a:r>
          </a:p>
          <a:p>
            <a:r>
              <a:rPr lang="en-US" sz="2800" dirty="0" smtClean="0"/>
              <a:t>Hence they desire two laws in the Old Testament:  “The Law of God,” and “The Law of Moses”</a:t>
            </a:r>
          </a:p>
        </p:txBody>
      </p:sp>
    </p:spTree>
    <p:extLst>
      <p:ext uri="{BB962C8B-B14F-4D97-AF65-F5344CB8AC3E}">
        <p14:creationId xmlns:p14="http://schemas.microsoft.com/office/powerpoint/2010/main" val="299793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
                                        </p:tgtEl>
                                      </p:cBhvr>
                                    </p:animEffect>
                                    <p:animScale>
                                      <p:cBhvr>
                                        <p:cTn id="2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rcheffe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rcheffe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3098</TotalTime>
  <Words>1992</Words>
  <Application>Microsoft Office PowerPoint</Application>
  <PresentationFormat>On-screen Show (4:3)</PresentationFormat>
  <Paragraphs>147</Paragraphs>
  <Slides>20</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Cambria</vt:lpstr>
      <vt:lpstr>Impact</vt:lpstr>
      <vt:lpstr>Calibri</vt:lpstr>
      <vt:lpstr>Wingdings</vt:lpstr>
      <vt:lpstr>Times New Roman</vt:lpstr>
      <vt:lpstr>Aharoni</vt:lpstr>
      <vt:lpstr>Forte</vt:lpstr>
      <vt:lpstr>NewsPrint</vt:lpstr>
      <vt:lpstr>orcheffect</vt:lpstr>
      <vt:lpstr>1_orcheffect</vt:lpstr>
      <vt:lpstr>“The Law” RIGHTLY DIVIDING THE WORD</vt:lpstr>
      <vt:lpstr>This Series</vt:lpstr>
      <vt:lpstr>What Is Law?</vt:lpstr>
      <vt:lpstr>What Is Law?</vt:lpstr>
      <vt:lpstr>What Is Law?</vt:lpstr>
      <vt:lpstr>2 Timothy 2:15</vt:lpstr>
      <vt:lpstr>PowerPoint Presentation</vt:lpstr>
      <vt:lpstr>2 Timothy 2:15</vt:lpstr>
      <vt:lpstr>Artificial Distinction!</vt:lpstr>
      <vt:lpstr>No Distinction!</vt:lpstr>
      <vt:lpstr>Nehemiah Understood:</vt:lpstr>
      <vt:lpstr>PowerPoint Presentation</vt:lpstr>
      <vt:lpstr>Hezekiah Understood:</vt:lpstr>
      <vt:lpstr>PowerPoint Presentation</vt:lpstr>
      <vt:lpstr>Jesus Understood:</vt:lpstr>
      <vt:lpstr>PowerPoint Presentation</vt:lpstr>
      <vt:lpstr>What We’ve Studied</vt:lpstr>
      <vt:lpstr>In The Next Section</vt:lpstr>
      <vt:lpstr>What Type Of Religion Do You Have?</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Law”</dc:title>
  <dc:creator>Steven J. Wallace</dc:creator>
  <cp:lastModifiedBy>Steven J. Wallace</cp:lastModifiedBy>
  <cp:revision>104</cp:revision>
  <dcterms:created xsi:type="dcterms:W3CDTF">2012-06-07T17:53:34Z</dcterms:created>
  <dcterms:modified xsi:type="dcterms:W3CDTF">2012-06-30T14:14:01Z</dcterms:modified>
</cp:coreProperties>
</file>